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20104100" cy="13646150"/>
  <p:notesSz cx="20104100" cy="136461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24" y="-15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i Boddu" userId="7c160e82-4de2-477b-8ad7-baaaa2ca1e42" providerId="ADAL" clId="{9C3A73D0-EB75-4DB9-B676-6FC1B205C78F}"/>
    <pc:docChg chg="undo modSld">
      <pc:chgData name="Sai Boddu" userId="7c160e82-4de2-477b-8ad7-baaaa2ca1e42" providerId="ADAL" clId="{9C3A73D0-EB75-4DB9-B676-6FC1B205C78F}" dt="2026-06-17T00:09:21.160" v="51" actId="20577"/>
      <pc:docMkLst>
        <pc:docMk/>
      </pc:docMkLst>
      <pc:sldChg chg="modSp">
        <pc:chgData name="Sai Boddu" userId="7c160e82-4de2-477b-8ad7-baaaa2ca1e42" providerId="ADAL" clId="{9C3A73D0-EB75-4DB9-B676-6FC1B205C78F}" dt="2026-06-17T00:09:21.160" v="51" actId="20577"/>
        <pc:sldMkLst>
          <pc:docMk/>
          <pc:sldMk cId="0" sldId="256"/>
        </pc:sldMkLst>
        <pc:spChg chg="mod">
          <ac:chgData name="Sai Boddu" userId="7c160e82-4de2-477b-8ad7-baaaa2ca1e42" providerId="ADAL" clId="{9C3A73D0-EB75-4DB9-B676-6FC1B205C78F}" dt="2026-06-17T00:09:21.160" v="51" actId="20577"/>
          <ac:spMkLst>
            <pc:docMk/>
            <pc:sldMk cId="0" sldId="256"/>
            <ac:spMk id="12" creationId="{00000000-0000-0000-0000-000000000000}"/>
          </ac:spMkLst>
        </pc:spChg>
        <pc:spChg chg="mod">
          <ac:chgData name="Sai Boddu" userId="7c160e82-4de2-477b-8ad7-baaaa2ca1e42" providerId="ADAL" clId="{9C3A73D0-EB75-4DB9-B676-6FC1B205C78F}" dt="2026-06-16T23:59:06.691" v="43" actId="1036"/>
          <ac:spMkLst>
            <pc:docMk/>
            <pc:sldMk cId="0" sldId="256"/>
            <ac:spMk id="88" creationId="{00000000-0000-0000-0000-000000000000}"/>
          </ac:spMkLst>
        </pc:spChg>
        <pc:spChg chg="mod">
          <ac:chgData name="Sai Boddu" userId="7c160e82-4de2-477b-8ad7-baaaa2ca1e42" providerId="ADAL" clId="{9C3A73D0-EB75-4DB9-B676-6FC1B205C78F}" dt="2026-06-16T23:59:41.194" v="44" actId="20577"/>
          <ac:spMkLst>
            <pc:docMk/>
            <pc:sldMk cId="0" sldId="256"/>
            <ac:spMk id="127" creationId="{00000000-0000-0000-0000-000000000000}"/>
          </ac:spMkLst>
        </pc:spChg>
        <pc:spChg chg="mod">
          <ac:chgData name="Sai Boddu" userId="7c160e82-4de2-477b-8ad7-baaaa2ca1e42" providerId="ADAL" clId="{9C3A73D0-EB75-4DB9-B676-6FC1B205C78F}" dt="2026-06-16T23:54:11.093" v="2" actId="20577"/>
          <ac:spMkLst>
            <pc:docMk/>
            <pc:sldMk cId="0" sldId="256"/>
            <ac:spMk id="128" creationId="{00000000-0000-0000-0000-000000000000}"/>
          </ac:spMkLst>
        </pc:spChg>
        <pc:spChg chg="mod">
          <ac:chgData name="Sai Boddu" userId="7c160e82-4de2-477b-8ad7-baaaa2ca1e42" providerId="ADAL" clId="{9C3A73D0-EB75-4DB9-B676-6FC1B205C78F}" dt="2026-06-16T23:55:50.625" v="4" actId="20577"/>
          <ac:spMkLst>
            <pc:docMk/>
            <pc:sldMk cId="0" sldId="256"/>
            <ac:spMk id="132" creationId="{00000000-0000-0000-0000-000000000000}"/>
          </ac:spMkLst>
        </pc:spChg>
        <pc:spChg chg="mod">
          <ac:chgData name="Sai Boddu" userId="7c160e82-4de2-477b-8ad7-baaaa2ca1e42" providerId="ADAL" clId="{9C3A73D0-EB75-4DB9-B676-6FC1B205C78F}" dt="2026-06-17T00:03:05.523" v="50" actId="14100"/>
          <ac:spMkLst>
            <pc:docMk/>
            <pc:sldMk cId="0" sldId="256"/>
            <ac:spMk id="13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230306"/>
            <a:ext cx="17088486" cy="28656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641844"/>
            <a:ext cx="14072870" cy="3411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3138614"/>
            <a:ext cx="8745284" cy="90064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3138614"/>
            <a:ext cx="8745284" cy="90064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236061" y="7623210"/>
            <a:ext cx="3221355" cy="4278630"/>
          </a:xfrm>
          <a:custGeom>
            <a:avLst/>
            <a:gdLst/>
            <a:ahLst/>
            <a:cxnLst/>
            <a:rect l="l" t="t" r="r" b="b"/>
            <a:pathLst>
              <a:path w="3221355" h="4278630">
                <a:moveTo>
                  <a:pt x="-410" y="536967"/>
                </a:moveTo>
                <a:lnTo>
                  <a:pt x="1748" y="488073"/>
                </a:lnTo>
                <a:lnTo>
                  <a:pt x="8225" y="440450"/>
                </a:lnTo>
                <a:lnTo>
                  <a:pt x="18766" y="394223"/>
                </a:lnTo>
                <a:lnTo>
                  <a:pt x="33116" y="349647"/>
                </a:lnTo>
                <a:lnTo>
                  <a:pt x="51277" y="306849"/>
                </a:lnTo>
                <a:lnTo>
                  <a:pt x="72866" y="265956"/>
                </a:lnTo>
                <a:lnTo>
                  <a:pt x="97758" y="227349"/>
                </a:lnTo>
                <a:lnTo>
                  <a:pt x="125824" y="191028"/>
                </a:lnTo>
                <a:lnTo>
                  <a:pt x="156811" y="157374"/>
                </a:lnTo>
                <a:lnTo>
                  <a:pt x="190465" y="126387"/>
                </a:lnTo>
                <a:lnTo>
                  <a:pt x="226786" y="98320"/>
                </a:lnTo>
                <a:lnTo>
                  <a:pt x="265393" y="73429"/>
                </a:lnTo>
                <a:lnTo>
                  <a:pt x="306286" y="51839"/>
                </a:lnTo>
                <a:lnTo>
                  <a:pt x="349084" y="33679"/>
                </a:lnTo>
                <a:lnTo>
                  <a:pt x="393660" y="19328"/>
                </a:lnTo>
                <a:lnTo>
                  <a:pt x="439887" y="8787"/>
                </a:lnTo>
                <a:lnTo>
                  <a:pt x="487511" y="2311"/>
                </a:lnTo>
                <a:lnTo>
                  <a:pt x="536405" y="152"/>
                </a:lnTo>
                <a:lnTo>
                  <a:pt x="2683539" y="152"/>
                </a:lnTo>
                <a:lnTo>
                  <a:pt x="2732433" y="2311"/>
                </a:lnTo>
                <a:lnTo>
                  <a:pt x="2780057" y="8787"/>
                </a:lnTo>
                <a:lnTo>
                  <a:pt x="2826284" y="19328"/>
                </a:lnTo>
                <a:lnTo>
                  <a:pt x="2870860" y="33679"/>
                </a:lnTo>
                <a:lnTo>
                  <a:pt x="2913658" y="51839"/>
                </a:lnTo>
                <a:lnTo>
                  <a:pt x="2954423" y="73429"/>
                </a:lnTo>
                <a:lnTo>
                  <a:pt x="2993158" y="98320"/>
                </a:lnTo>
                <a:lnTo>
                  <a:pt x="3029352" y="126387"/>
                </a:lnTo>
                <a:lnTo>
                  <a:pt x="3063133" y="157374"/>
                </a:lnTo>
                <a:lnTo>
                  <a:pt x="3094120" y="191028"/>
                </a:lnTo>
                <a:lnTo>
                  <a:pt x="3122059" y="227349"/>
                </a:lnTo>
                <a:lnTo>
                  <a:pt x="3147078" y="265956"/>
                </a:lnTo>
                <a:lnTo>
                  <a:pt x="3168667" y="306849"/>
                </a:lnTo>
                <a:lnTo>
                  <a:pt x="3186701" y="349647"/>
                </a:lnTo>
                <a:lnTo>
                  <a:pt x="3201178" y="394223"/>
                </a:lnTo>
                <a:lnTo>
                  <a:pt x="3211719" y="440450"/>
                </a:lnTo>
                <a:lnTo>
                  <a:pt x="3218069" y="488073"/>
                </a:lnTo>
                <a:lnTo>
                  <a:pt x="3220355" y="536967"/>
                </a:lnTo>
                <a:lnTo>
                  <a:pt x="3220355" y="3741350"/>
                </a:lnTo>
                <a:lnTo>
                  <a:pt x="3218069" y="3790244"/>
                </a:lnTo>
                <a:lnTo>
                  <a:pt x="3211719" y="3837868"/>
                </a:lnTo>
                <a:lnTo>
                  <a:pt x="3201178" y="3883968"/>
                </a:lnTo>
                <a:lnTo>
                  <a:pt x="3186701" y="3928670"/>
                </a:lnTo>
                <a:lnTo>
                  <a:pt x="3168667" y="3971468"/>
                </a:lnTo>
                <a:lnTo>
                  <a:pt x="3147078" y="4012234"/>
                </a:lnTo>
                <a:lnTo>
                  <a:pt x="3122059" y="4050841"/>
                </a:lnTo>
                <a:lnTo>
                  <a:pt x="3094120" y="4087162"/>
                </a:lnTo>
                <a:lnTo>
                  <a:pt x="3063133" y="4120944"/>
                </a:lnTo>
                <a:lnTo>
                  <a:pt x="3029352" y="4151931"/>
                </a:lnTo>
                <a:lnTo>
                  <a:pt x="2993158" y="4179870"/>
                </a:lnTo>
                <a:lnTo>
                  <a:pt x="2954423" y="4204888"/>
                </a:lnTo>
                <a:lnTo>
                  <a:pt x="2913658" y="4226478"/>
                </a:lnTo>
                <a:lnTo>
                  <a:pt x="2870860" y="4244511"/>
                </a:lnTo>
                <a:lnTo>
                  <a:pt x="2826284" y="4258989"/>
                </a:lnTo>
                <a:lnTo>
                  <a:pt x="2780057" y="4269530"/>
                </a:lnTo>
                <a:lnTo>
                  <a:pt x="2732433" y="4275880"/>
                </a:lnTo>
                <a:lnTo>
                  <a:pt x="2683539" y="4278166"/>
                </a:lnTo>
                <a:lnTo>
                  <a:pt x="536405" y="4278166"/>
                </a:lnTo>
                <a:lnTo>
                  <a:pt x="487511" y="4275880"/>
                </a:lnTo>
                <a:lnTo>
                  <a:pt x="439887" y="4269530"/>
                </a:lnTo>
                <a:lnTo>
                  <a:pt x="393660" y="4258989"/>
                </a:lnTo>
                <a:lnTo>
                  <a:pt x="349084" y="4244511"/>
                </a:lnTo>
                <a:lnTo>
                  <a:pt x="306286" y="4226478"/>
                </a:lnTo>
                <a:lnTo>
                  <a:pt x="265393" y="4204888"/>
                </a:lnTo>
                <a:lnTo>
                  <a:pt x="226786" y="4179870"/>
                </a:lnTo>
                <a:lnTo>
                  <a:pt x="190465" y="4151931"/>
                </a:lnTo>
                <a:lnTo>
                  <a:pt x="156811" y="4120944"/>
                </a:lnTo>
                <a:lnTo>
                  <a:pt x="125824" y="4087162"/>
                </a:lnTo>
                <a:lnTo>
                  <a:pt x="97758" y="4050841"/>
                </a:lnTo>
                <a:lnTo>
                  <a:pt x="72866" y="4012234"/>
                </a:lnTo>
                <a:lnTo>
                  <a:pt x="51277" y="3971468"/>
                </a:lnTo>
                <a:lnTo>
                  <a:pt x="33116" y="3928670"/>
                </a:lnTo>
                <a:lnTo>
                  <a:pt x="18766" y="3883968"/>
                </a:lnTo>
                <a:lnTo>
                  <a:pt x="8225" y="3837868"/>
                </a:lnTo>
                <a:lnTo>
                  <a:pt x="1748" y="3790244"/>
                </a:lnTo>
                <a:lnTo>
                  <a:pt x="-410" y="3741350"/>
                </a:lnTo>
                <a:lnTo>
                  <a:pt x="-410" y="536967"/>
                </a:lnTo>
                <a:close/>
              </a:path>
            </a:pathLst>
          </a:custGeom>
          <a:ln w="29915">
            <a:solidFill>
              <a:srgbClr val="9537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414199" y="296663"/>
            <a:ext cx="9402444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138614"/>
            <a:ext cx="18093690" cy="90064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2690920"/>
            <a:ext cx="6433312" cy="6823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2690920"/>
            <a:ext cx="4623943" cy="6823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2690920"/>
            <a:ext cx="4623943" cy="6823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310196" y="7772583"/>
            <a:ext cx="2999105" cy="5022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1145">
              <a:lnSpc>
                <a:spcPct val="100000"/>
              </a:lnSpc>
              <a:spcBef>
                <a:spcPts val="95"/>
              </a:spcBef>
            </a:pPr>
            <a:r>
              <a:rPr sz="1550" b="1" dirty="0">
                <a:latin typeface="Calibri"/>
                <a:cs typeface="Calibri"/>
              </a:rPr>
              <a:t>College</a:t>
            </a:r>
            <a:r>
              <a:rPr sz="1550" b="1" spc="-40" dirty="0">
                <a:latin typeface="Calibri"/>
                <a:cs typeface="Calibri"/>
              </a:rPr>
              <a:t> </a:t>
            </a:r>
            <a:r>
              <a:rPr sz="1550" b="1" dirty="0">
                <a:latin typeface="Calibri"/>
                <a:cs typeface="Calibri"/>
              </a:rPr>
              <a:t>Elective</a:t>
            </a:r>
            <a:r>
              <a:rPr sz="1550" b="1" spc="-40" dirty="0">
                <a:latin typeface="Calibri"/>
                <a:cs typeface="Calibri"/>
              </a:rPr>
              <a:t> </a:t>
            </a:r>
            <a:r>
              <a:rPr sz="1550" b="1" dirty="0">
                <a:latin typeface="Calibri"/>
                <a:cs typeface="Calibri"/>
              </a:rPr>
              <a:t>Course</a:t>
            </a:r>
            <a:r>
              <a:rPr sz="1550" b="1" spc="-40" dirty="0">
                <a:latin typeface="Calibri"/>
                <a:cs typeface="Calibri"/>
              </a:rPr>
              <a:t> </a:t>
            </a:r>
            <a:r>
              <a:rPr sz="1550" b="1" dirty="0">
                <a:latin typeface="Calibri"/>
                <a:cs typeface="Calibri"/>
              </a:rPr>
              <a:t>(3</a:t>
            </a:r>
            <a:r>
              <a:rPr sz="1550" b="1" spc="-40" dirty="0">
                <a:latin typeface="Calibri"/>
                <a:cs typeface="Calibri"/>
              </a:rPr>
              <a:t> </a:t>
            </a:r>
            <a:r>
              <a:rPr sz="1550" b="1" spc="-20" dirty="0">
                <a:latin typeface="Calibri"/>
                <a:cs typeface="Calibri"/>
              </a:rPr>
              <a:t>C.H.)</a:t>
            </a:r>
            <a:endParaRPr sz="15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550" dirty="0">
                <a:latin typeface="Calibri"/>
                <a:cs typeface="Calibri"/>
              </a:rPr>
              <a:t>(Only</a:t>
            </a:r>
            <a:r>
              <a:rPr sz="1550" spc="-2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one</a:t>
            </a:r>
            <a:r>
              <a:rPr sz="1550" spc="-1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course</a:t>
            </a:r>
            <a:r>
              <a:rPr sz="1550" spc="-1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from</a:t>
            </a:r>
            <a:r>
              <a:rPr sz="1550" spc="-2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the</a:t>
            </a:r>
            <a:r>
              <a:rPr sz="1550" spc="-1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list</a:t>
            </a:r>
            <a:r>
              <a:rPr sz="1550" spc="-20" dirty="0">
                <a:latin typeface="Calibri"/>
                <a:cs typeface="Calibri"/>
              </a:rPr>
              <a:t> </a:t>
            </a:r>
            <a:r>
              <a:rPr sz="1550" spc="-10" dirty="0">
                <a:latin typeface="Calibri"/>
                <a:cs typeface="Calibri"/>
              </a:rPr>
              <a:t>below)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6315525" y="8599281"/>
            <a:ext cx="57785" cy="2698115"/>
          </a:xfrm>
          <a:custGeom>
            <a:avLst/>
            <a:gdLst/>
            <a:ahLst/>
            <a:cxnLst/>
            <a:rect l="l" t="t" r="r" b="b"/>
            <a:pathLst>
              <a:path w="57784" h="2698115">
                <a:moveTo>
                  <a:pt x="57391" y="2641028"/>
                </a:moveTo>
                <a:lnTo>
                  <a:pt x="0" y="2641028"/>
                </a:lnTo>
                <a:lnTo>
                  <a:pt x="0" y="2697848"/>
                </a:lnTo>
                <a:lnTo>
                  <a:pt x="57391" y="2697848"/>
                </a:lnTo>
                <a:lnTo>
                  <a:pt x="57391" y="2641028"/>
                </a:lnTo>
                <a:close/>
              </a:path>
              <a:path w="57784" h="2698115">
                <a:moveTo>
                  <a:pt x="57391" y="2162505"/>
                </a:moveTo>
                <a:lnTo>
                  <a:pt x="0" y="2162505"/>
                </a:lnTo>
                <a:lnTo>
                  <a:pt x="0" y="2219325"/>
                </a:lnTo>
                <a:lnTo>
                  <a:pt x="57391" y="2219325"/>
                </a:lnTo>
                <a:lnTo>
                  <a:pt x="57391" y="2162505"/>
                </a:lnTo>
                <a:close/>
              </a:path>
              <a:path w="57784" h="2698115">
                <a:moveTo>
                  <a:pt x="57391" y="1438617"/>
                </a:moveTo>
                <a:lnTo>
                  <a:pt x="0" y="1438617"/>
                </a:lnTo>
                <a:lnTo>
                  <a:pt x="0" y="1495450"/>
                </a:lnTo>
                <a:lnTo>
                  <a:pt x="57391" y="1495450"/>
                </a:lnTo>
                <a:lnTo>
                  <a:pt x="57391" y="1438617"/>
                </a:lnTo>
                <a:close/>
              </a:path>
              <a:path w="57784" h="2698115">
                <a:moveTo>
                  <a:pt x="57391" y="719302"/>
                </a:moveTo>
                <a:lnTo>
                  <a:pt x="0" y="719302"/>
                </a:lnTo>
                <a:lnTo>
                  <a:pt x="0" y="776135"/>
                </a:lnTo>
                <a:lnTo>
                  <a:pt x="57391" y="776135"/>
                </a:lnTo>
                <a:lnTo>
                  <a:pt x="57391" y="719302"/>
                </a:lnTo>
                <a:close/>
              </a:path>
              <a:path w="57784" h="2698115">
                <a:moveTo>
                  <a:pt x="57391" y="0"/>
                </a:moveTo>
                <a:lnTo>
                  <a:pt x="0" y="0"/>
                </a:lnTo>
                <a:lnTo>
                  <a:pt x="0" y="56819"/>
                </a:lnTo>
                <a:lnTo>
                  <a:pt x="57391" y="56819"/>
                </a:lnTo>
                <a:lnTo>
                  <a:pt x="573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6430589" y="8490369"/>
            <a:ext cx="2895600" cy="314198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94615" marR="163830">
              <a:lnSpc>
                <a:spcPct val="101899"/>
              </a:lnSpc>
              <a:spcBef>
                <a:spcPts val="60"/>
              </a:spcBef>
            </a:pPr>
            <a:r>
              <a:rPr sz="1550" b="1" spc="-10" dirty="0">
                <a:latin typeface="Calibri"/>
                <a:cs typeface="Calibri"/>
              </a:rPr>
              <a:t>Complementary</a:t>
            </a:r>
            <a:r>
              <a:rPr sz="1550" b="1" spc="10" dirty="0">
                <a:latin typeface="Calibri"/>
                <a:cs typeface="Calibri"/>
              </a:rPr>
              <a:t> </a:t>
            </a:r>
            <a:r>
              <a:rPr sz="1550" b="1" dirty="0">
                <a:latin typeface="Calibri"/>
                <a:cs typeface="Calibri"/>
              </a:rPr>
              <a:t>and</a:t>
            </a:r>
            <a:r>
              <a:rPr sz="1550" b="1" spc="10" dirty="0">
                <a:latin typeface="Calibri"/>
                <a:cs typeface="Calibri"/>
              </a:rPr>
              <a:t> </a:t>
            </a:r>
            <a:r>
              <a:rPr sz="1550" b="1" spc="-10" dirty="0">
                <a:latin typeface="Calibri"/>
                <a:cs typeface="Calibri"/>
              </a:rPr>
              <a:t>Alternative </a:t>
            </a:r>
            <a:r>
              <a:rPr sz="1550" b="1" dirty="0">
                <a:latin typeface="Calibri"/>
                <a:cs typeface="Calibri"/>
              </a:rPr>
              <a:t>Medicine</a:t>
            </a:r>
            <a:r>
              <a:rPr sz="1550" b="1" spc="-50" dirty="0">
                <a:latin typeface="Calibri"/>
                <a:cs typeface="Calibri"/>
              </a:rPr>
              <a:t> </a:t>
            </a:r>
            <a:r>
              <a:rPr sz="1550" b="1" dirty="0">
                <a:latin typeface="Calibri"/>
                <a:cs typeface="Calibri"/>
              </a:rPr>
              <a:t>(CAM),</a:t>
            </a:r>
            <a:r>
              <a:rPr sz="1550" b="1" spc="-45" dirty="0">
                <a:latin typeface="Calibri"/>
                <a:cs typeface="Calibri"/>
              </a:rPr>
              <a:t> </a:t>
            </a:r>
            <a:r>
              <a:rPr sz="1550" b="1" spc="-10" dirty="0">
                <a:latin typeface="Calibri"/>
                <a:cs typeface="Calibri"/>
              </a:rPr>
              <a:t>PHA431</a:t>
            </a:r>
            <a:endParaRPr sz="1550" dirty="0">
              <a:latin typeface="Calibri"/>
              <a:cs typeface="Calibri"/>
            </a:endParaRPr>
          </a:p>
          <a:p>
            <a:pPr marL="12700">
              <a:lnSpc>
                <a:spcPts val="1855"/>
              </a:lnSpc>
              <a:spcBef>
                <a:spcPts val="60"/>
              </a:spcBef>
            </a:pPr>
            <a:r>
              <a:rPr sz="1550" dirty="0">
                <a:latin typeface="Calibri"/>
                <a:cs typeface="Calibri"/>
              </a:rPr>
              <a:t>(PR:</a:t>
            </a:r>
            <a:r>
              <a:rPr sz="1550" spc="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Fourth</a:t>
            </a:r>
            <a:r>
              <a:rPr sz="1550" spc="-1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year, </a:t>
            </a:r>
            <a:r>
              <a:rPr sz="1550" spc="-10" dirty="0">
                <a:latin typeface="Calibri"/>
                <a:cs typeface="Calibri"/>
              </a:rPr>
              <a:t>PHA370)</a:t>
            </a:r>
            <a:endParaRPr sz="1550" dirty="0">
              <a:latin typeface="Calibri"/>
              <a:cs typeface="Calibri"/>
            </a:endParaRPr>
          </a:p>
          <a:p>
            <a:pPr marL="94615" marR="179705">
              <a:lnSpc>
                <a:spcPts val="1900"/>
              </a:lnSpc>
              <a:spcBef>
                <a:spcPts val="25"/>
              </a:spcBef>
            </a:pPr>
            <a:r>
              <a:rPr sz="1550" b="1" dirty="0">
                <a:latin typeface="Calibri"/>
                <a:cs typeface="Calibri"/>
              </a:rPr>
              <a:t>Arabic</a:t>
            </a:r>
            <a:r>
              <a:rPr sz="1550" b="1" spc="-40" dirty="0">
                <a:latin typeface="Calibri"/>
                <a:cs typeface="Calibri"/>
              </a:rPr>
              <a:t> </a:t>
            </a:r>
            <a:r>
              <a:rPr sz="1550" b="1" dirty="0">
                <a:latin typeface="Calibri"/>
                <a:cs typeface="Calibri"/>
              </a:rPr>
              <a:t>Language</a:t>
            </a:r>
            <a:r>
              <a:rPr sz="1550" b="1" spc="-50" dirty="0">
                <a:latin typeface="Calibri"/>
                <a:cs typeface="Calibri"/>
              </a:rPr>
              <a:t> </a:t>
            </a:r>
            <a:r>
              <a:rPr sz="1550" b="1" spc="-10" dirty="0">
                <a:latin typeface="Calibri"/>
                <a:cs typeface="Calibri"/>
              </a:rPr>
              <a:t>Competence</a:t>
            </a:r>
            <a:r>
              <a:rPr sz="1550" b="1" spc="-45" dirty="0">
                <a:latin typeface="Calibri"/>
                <a:cs typeface="Calibri"/>
              </a:rPr>
              <a:t> </a:t>
            </a:r>
            <a:r>
              <a:rPr sz="1550" b="1" spc="-25" dirty="0">
                <a:latin typeface="Calibri"/>
                <a:cs typeface="Calibri"/>
              </a:rPr>
              <a:t>in </a:t>
            </a:r>
            <a:r>
              <a:rPr sz="1550" b="1" spc="-10" dirty="0">
                <a:latin typeface="Calibri"/>
                <a:cs typeface="Calibri"/>
              </a:rPr>
              <a:t>Pharmacy,</a:t>
            </a:r>
            <a:r>
              <a:rPr sz="1550" b="1" spc="-5" dirty="0">
                <a:latin typeface="Calibri"/>
                <a:cs typeface="Calibri"/>
              </a:rPr>
              <a:t> </a:t>
            </a:r>
            <a:r>
              <a:rPr sz="1550" b="1" spc="-10" dirty="0">
                <a:latin typeface="Calibri"/>
                <a:cs typeface="Calibri"/>
              </a:rPr>
              <a:t>PHA432</a:t>
            </a:r>
            <a:endParaRPr sz="1550" dirty="0">
              <a:latin typeface="Calibri"/>
              <a:cs typeface="Calibri"/>
            </a:endParaRPr>
          </a:p>
          <a:p>
            <a:pPr marL="12700">
              <a:lnSpc>
                <a:spcPts val="1839"/>
              </a:lnSpc>
            </a:pPr>
            <a:r>
              <a:rPr sz="1550" dirty="0">
                <a:latin typeface="Calibri"/>
                <a:cs typeface="Calibri"/>
              </a:rPr>
              <a:t>(PR:</a:t>
            </a:r>
            <a:r>
              <a:rPr sz="1550" spc="3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Fourth</a:t>
            </a:r>
            <a:r>
              <a:rPr sz="1550" spc="2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year,</a:t>
            </a:r>
            <a:r>
              <a:rPr sz="1550" spc="3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PHA101,</a:t>
            </a:r>
            <a:r>
              <a:rPr sz="1550" spc="55" dirty="0">
                <a:latin typeface="Calibri"/>
                <a:cs typeface="Calibri"/>
              </a:rPr>
              <a:t> </a:t>
            </a:r>
            <a:r>
              <a:rPr sz="1550" spc="-10" dirty="0">
                <a:latin typeface="Calibri"/>
                <a:cs typeface="Calibri"/>
              </a:rPr>
              <a:t>PHA370)</a:t>
            </a:r>
            <a:endParaRPr sz="1550" dirty="0">
              <a:latin typeface="Calibri"/>
              <a:cs typeface="Calibri"/>
            </a:endParaRPr>
          </a:p>
          <a:p>
            <a:pPr marL="94615" marR="556260">
              <a:lnSpc>
                <a:spcPts val="1889"/>
              </a:lnSpc>
              <a:spcBef>
                <a:spcPts val="30"/>
              </a:spcBef>
            </a:pPr>
            <a:r>
              <a:rPr sz="1550" b="1" spc="-10" dirty="0">
                <a:latin typeface="Calibri"/>
                <a:cs typeface="Calibri"/>
              </a:rPr>
              <a:t>Pharmaceutical</a:t>
            </a:r>
            <a:r>
              <a:rPr sz="1550" b="1" spc="-50" dirty="0">
                <a:latin typeface="Calibri"/>
                <a:cs typeface="Calibri"/>
              </a:rPr>
              <a:t> </a:t>
            </a:r>
            <a:r>
              <a:rPr sz="1550" b="1" spc="-10" dirty="0">
                <a:latin typeface="Calibri"/>
                <a:cs typeface="Calibri"/>
              </a:rPr>
              <a:t>Technology </a:t>
            </a:r>
            <a:r>
              <a:rPr sz="1550" b="1" dirty="0">
                <a:latin typeface="Calibri"/>
                <a:cs typeface="Calibri"/>
              </a:rPr>
              <a:t>Training,</a:t>
            </a:r>
            <a:r>
              <a:rPr sz="1550" b="1" spc="-40" dirty="0">
                <a:latin typeface="Calibri"/>
                <a:cs typeface="Calibri"/>
              </a:rPr>
              <a:t> </a:t>
            </a:r>
            <a:r>
              <a:rPr sz="1550" b="1" spc="-10" dirty="0">
                <a:latin typeface="Calibri"/>
                <a:cs typeface="Calibri"/>
              </a:rPr>
              <a:t>PHA433</a:t>
            </a:r>
            <a:endParaRPr sz="1550" dirty="0">
              <a:latin typeface="Calibri"/>
              <a:cs typeface="Calibri"/>
            </a:endParaRPr>
          </a:p>
          <a:p>
            <a:pPr marL="12700">
              <a:lnSpc>
                <a:spcPts val="1850"/>
              </a:lnSpc>
            </a:pPr>
            <a:r>
              <a:rPr sz="1550" dirty="0">
                <a:latin typeface="Calibri"/>
                <a:cs typeface="Calibri"/>
              </a:rPr>
              <a:t>(PR:</a:t>
            </a:r>
            <a:r>
              <a:rPr sz="1550" spc="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Fourth</a:t>
            </a:r>
            <a:r>
              <a:rPr sz="1550" spc="-1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year, </a:t>
            </a:r>
            <a:r>
              <a:rPr sz="1550" spc="-10" dirty="0">
                <a:latin typeface="Calibri"/>
                <a:cs typeface="Calibri"/>
              </a:rPr>
              <a:t>PHA301)</a:t>
            </a:r>
            <a:endParaRPr sz="1550" dirty="0">
              <a:latin typeface="Calibri"/>
              <a:cs typeface="Calibri"/>
            </a:endParaRPr>
          </a:p>
          <a:p>
            <a:pPr marL="94615">
              <a:lnSpc>
                <a:spcPct val="100000"/>
              </a:lnSpc>
              <a:spcBef>
                <a:spcPts val="40"/>
              </a:spcBef>
            </a:pPr>
            <a:r>
              <a:rPr sz="1550" b="1" spc="-10" dirty="0">
                <a:latin typeface="Calibri"/>
                <a:cs typeface="Calibri"/>
              </a:rPr>
              <a:t>Phytotherapy,</a:t>
            </a:r>
            <a:r>
              <a:rPr sz="1550" b="1" spc="-80" dirty="0">
                <a:latin typeface="Calibri"/>
                <a:cs typeface="Calibri"/>
              </a:rPr>
              <a:t> </a:t>
            </a:r>
            <a:r>
              <a:rPr sz="1550" b="1" spc="-10" dirty="0">
                <a:latin typeface="Calibri"/>
                <a:cs typeface="Calibri"/>
              </a:rPr>
              <a:t>PHA420</a:t>
            </a:r>
            <a:endParaRPr sz="1550" dirty="0">
              <a:latin typeface="Calibri"/>
              <a:cs typeface="Calibri"/>
            </a:endParaRPr>
          </a:p>
          <a:p>
            <a:pPr marL="56515" marR="427990">
              <a:lnSpc>
                <a:spcPct val="101299"/>
              </a:lnSpc>
            </a:pPr>
            <a:r>
              <a:rPr sz="1550" dirty="0">
                <a:latin typeface="Calibri"/>
                <a:cs typeface="Calibri"/>
              </a:rPr>
              <a:t>(PR: Fourth</a:t>
            </a:r>
            <a:r>
              <a:rPr sz="1550" spc="-1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year,</a:t>
            </a:r>
            <a:r>
              <a:rPr sz="1550" spc="-5" dirty="0">
                <a:latin typeface="Calibri"/>
                <a:cs typeface="Calibri"/>
              </a:rPr>
              <a:t> </a:t>
            </a:r>
            <a:r>
              <a:rPr sz="1550" spc="-10" dirty="0">
                <a:latin typeface="Calibri"/>
                <a:cs typeface="Calibri"/>
              </a:rPr>
              <a:t>PHA370) </a:t>
            </a:r>
            <a:r>
              <a:rPr sz="1550" b="1" dirty="0">
                <a:latin typeface="Calibri"/>
                <a:cs typeface="Calibri"/>
              </a:rPr>
              <a:t>Novel</a:t>
            </a:r>
            <a:r>
              <a:rPr sz="1550" b="1" spc="-50" dirty="0">
                <a:latin typeface="Calibri"/>
                <a:cs typeface="Calibri"/>
              </a:rPr>
              <a:t> </a:t>
            </a:r>
            <a:r>
              <a:rPr sz="1550" b="1" dirty="0">
                <a:latin typeface="Calibri"/>
                <a:cs typeface="Calibri"/>
              </a:rPr>
              <a:t>Drug</a:t>
            </a:r>
            <a:r>
              <a:rPr sz="1550" b="1" spc="-40" dirty="0">
                <a:latin typeface="Calibri"/>
                <a:cs typeface="Calibri"/>
              </a:rPr>
              <a:t> </a:t>
            </a:r>
            <a:r>
              <a:rPr sz="1550" b="1" dirty="0">
                <a:latin typeface="Calibri"/>
                <a:cs typeface="Calibri"/>
              </a:rPr>
              <a:t>Delivery,</a:t>
            </a:r>
            <a:r>
              <a:rPr sz="1550" b="1" spc="-50" dirty="0">
                <a:latin typeface="Calibri"/>
                <a:cs typeface="Calibri"/>
              </a:rPr>
              <a:t> </a:t>
            </a:r>
            <a:r>
              <a:rPr sz="1550" b="1" spc="-10" dirty="0">
                <a:latin typeface="Calibri"/>
                <a:cs typeface="Calibri"/>
              </a:rPr>
              <a:t>PHA435 </a:t>
            </a:r>
            <a:r>
              <a:rPr sz="1550" dirty="0">
                <a:latin typeface="Calibri"/>
                <a:cs typeface="Calibri"/>
              </a:rPr>
              <a:t>(PR: Fourth</a:t>
            </a:r>
            <a:r>
              <a:rPr sz="1550" spc="-1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year,</a:t>
            </a:r>
            <a:r>
              <a:rPr sz="1550" spc="-5" dirty="0">
                <a:latin typeface="Calibri"/>
                <a:cs typeface="Calibri"/>
              </a:rPr>
              <a:t> </a:t>
            </a:r>
            <a:r>
              <a:rPr sz="1550" spc="-10" dirty="0">
                <a:latin typeface="Calibri"/>
                <a:cs typeface="Calibri"/>
              </a:rPr>
              <a:t>PHA301)</a:t>
            </a:r>
            <a:endParaRPr sz="1550" dirty="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6270986" y="12033158"/>
            <a:ext cx="3197860" cy="800735"/>
          </a:xfrm>
          <a:custGeom>
            <a:avLst/>
            <a:gdLst/>
            <a:ahLst/>
            <a:cxnLst/>
            <a:rect l="l" t="t" r="r" b="b"/>
            <a:pathLst>
              <a:path w="3197859" h="800734">
                <a:moveTo>
                  <a:pt x="-411" y="133387"/>
                </a:moveTo>
                <a:lnTo>
                  <a:pt x="7462" y="91224"/>
                </a:lnTo>
                <a:lnTo>
                  <a:pt x="29306" y="54649"/>
                </a:lnTo>
                <a:lnTo>
                  <a:pt x="62706" y="25821"/>
                </a:lnTo>
                <a:lnTo>
                  <a:pt x="104996" y="6771"/>
                </a:lnTo>
                <a:lnTo>
                  <a:pt x="153762" y="40"/>
                </a:lnTo>
                <a:lnTo>
                  <a:pt x="3042812" y="40"/>
                </a:lnTo>
                <a:lnTo>
                  <a:pt x="3091579" y="6771"/>
                </a:lnTo>
                <a:lnTo>
                  <a:pt x="3133869" y="25821"/>
                </a:lnTo>
                <a:lnTo>
                  <a:pt x="3167269" y="54649"/>
                </a:lnTo>
                <a:lnTo>
                  <a:pt x="3189113" y="91224"/>
                </a:lnTo>
                <a:lnTo>
                  <a:pt x="3196986" y="133387"/>
                </a:lnTo>
                <a:lnTo>
                  <a:pt x="3196986" y="666964"/>
                </a:lnTo>
                <a:lnTo>
                  <a:pt x="3189113" y="709140"/>
                </a:lnTo>
                <a:lnTo>
                  <a:pt x="3167269" y="745753"/>
                </a:lnTo>
                <a:lnTo>
                  <a:pt x="3133869" y="774619"/>
                </a:lnTo>
                <a:lnTo>
                  <a:pt x="3091579" y="793554"/>
                </a:lnTo>
                <a:lnTo>
                  <a:pt x="3042812" y="800361"/>
                </a:lnTo>
                <a:lnTo>
                  <a:pt x="153762" y="800361"/>
                </a:lnTo>
                <a:lnTo>
                  <a:pt x="104996" y="793554"/>
                </a:lnTo>
                <a:lnTo>
                  <a:pt x="62706" y="774619"/>
                </a:lnTo>
                <a:lnTo>
                  <a:pt x="29306" y="745753"/>
                </a:lnTo>
                <a:lnTo>
                  <a:pt x="7462" y="709140"/>
                </a:lnTo>
                <a:lnTo>
                  <a:pt x="-411" y="666964"/>
                </a:lnTo>
                <a:lnTo>
                  <a:pt x="-411" y="133387"/>
                </a:lnTo>
                <a:close/>
              </a:path>
            </a:pathLst>
          </a:custGeom>
          <a:ln w="29915">
            <a:solidFill>
              <a:srgbClr val="9537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6352868" y="11995862"/>
            <a:ext cx="3033395" cy="13023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2200" b="1" spc="-20" dirty="0">
                <a:latin typeface="Calibri"/>
                <a:cs typeface="Calibri"/>
              </a:rPr>
              <a:t>Total</a:t>
            </a:r>
            <a:r>
              <a:rPr sz="2200" b="1" spc="-10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Credit</a:t>
            </a:r>
            <a:r>
              <a:rPr sz="2200" b="1" spc="-85" dirty="0">
                <a:latin typeface="Calibri"/>
                <a:cs typeface="Calibri"/>
              </a:rPr>
              <a:t> </a:t>
            </a:r>
            <a:r>
              <a:rPr sz="2200" b="1" spc="-20" dirty="0">
                <a:latin typeface="Calibri"/>
                <a:cs typeface="Calibri"/>
              </a:rPr>
              <a:t>Hours</a:t>
            </a:r>
            <a:endParaRPr sz="2200" dirty="0">
              <a:latin typeface="Calibri"/>
              <a:cs typeface="Calibri"/>
            </a:endParaRPr>
          </a:p>
          <a:p>
            <a:pPr marR="635" algn="ctr">
              <a:lnSpc>
                <a:spcPct val="100000"/>
              </a:lnSpc>
              <a:spcBef>
                <a:spcPts val="10"/>
              </a:spcBef>
            </a:pPr>
            <a:r>
              <a:rPr sz="2800" b="1" spc="-25" dirty="0">
                <a:latin typeface="Calibri"/>
                <a:cs typeface="Calibri"/>
              </a:rPr>
              <a:t>160</a:t>
            </a:r>
            <a:endParaRPr sz="28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825"/>
              </a:spcBef>
            </a:pPr>
            <a:r>
              <a:rPr sz="1850" dirty="0">
                <a:latin typeface="Calibri"/>
                <a:cs typeface="Calibri"/>
              </a:rPr>
              <a:t>Last</a:t>
            </a:r>
            <a:r>
              <a:rPr sz="1850" spc="55" dirty="0">
                <a:latin typeface="Calibri"/>
                <a:cs typeface="Calibri"/>
              </a:rPr>
              <a:t> </a:t>
            </a:r>
            <a:r>
              <a:rPr sz="1850" dirty="0">
                <a:latin typeface="Calibri"/>
                <a:cs typeface="Calibri"/>
              </a:rPr>
              <a:t>updated:</a:t>
            </a:r>
            <a:r>
              <a:rPr sz="1850" spc="65" dirty="0">
                <a:latin typeface="Calibri"/>
                <a:cs typeface="Calibri"/>
              </a:rPr>
              <a:t> </a:t>
            </a:r>
            <a:r>
              <a:rPr lang="en-US" sz="1850" spc="65" dirty="0">
                <a:latin typeface="Calibri"/>
                <a:cs typeface="Calibri"/>
              </a:rPr>
              <a:t>June</a:t>
            </a:r>
            <a:r>
              <a:rPr sz="1850" spc="150" dirty="0">
                <a:latin typeface="Calibri"/>
                <a:cs typeface="Calibri"/>
              </a:rPr>
              <a:t> </a:t>
            </a:r>
            <a:r>
              <a:rPr sz="1850" spc="-20" dirty="0">
                <a:latin typeface="Calibri"/>
                <a:cs typeface="Calibri"/>
              </a:rPr>
              <a:t>202</a:t>
            </a:r>
            <a:r>
              <a:rPr lang="en-US" sz="1850" spc="-20" dirty="0">
                <a:latin typeface="Calibri"/>
                <a:cs typeface="Calibri"/>
              </a:rPr>
              <a:t>6</a:t>
            </a:r>
            <a:endParaRPr sz="185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96743" y="2735255"/>
            <a:ext cx="2277745" cy="66738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4925" marR="5080" indent="-22860">
              <a:lnSpc>
                <a:spcPct val="100499"/>
              </a:lnSpc>
              <a:spcBef>
                <a:spcPts val="85"/>
              </a:spcBef>
            </a:pPr>
            <a:r>
              <a:rPr sz="2100" b="1" dirty="0">
                <a:latin typeface="Calibri"/>
                <a:cs typeface="Calibri"/>
              </a:rPr>
              <a:t>College</a:t>
            </a:r>
            <a:r>
              <a:rPr sz="2100" b="1" spc="-6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of</a:t>
            </a:r>
            <a:r>
              <a:rPr sz="2100" b="1" spc="-70" dirty="0">
                <a:latin typeface="Calibri"/>
                <a:cs typeface="Calibri"/>
              </a:rPr>
              <a:t> </a:t>
            </a:r>
            <a:r>
              <a:rPr sz="2100" b="1" spc="-10" dirty="0">
                <a:latin typeface="Calibri"/>
                <a:cs typeface="Calibri"/>
              </a:rPr>
              <a:t>Pharmacy </a:t>
            </a:r>
            <a:r>
              <a:rPr sz="2100" b="1" dirty="0">
                <a:latin typeface="Calibri"/>
                <a:cs typeface="Calibri"/>
              </a:rPr>
              <a:t>and</a:t>
            </a:r>
            <a:r>
              <a:rPr sz="2100" b="1" spc="-2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Health</a:t>
            </a:r>
            <a:r>
              <a:rPr sz="2100" b="1" spc="-15" dirty="0">
                <a:latin typeface="Calibri"/>
                <a:cs typeface="Calibri"/>
              </a:rPr>
              <a:t> </a:t>
            </a:r>
            <a:r>
              <a:rPr sz="2100" b="1" spc="-10" dirty="0">
                <a:latin typeface="Calibri"/>
                <a:cs typeface="Calibri"/>
              </a:rPr>
              <a:t>Sciences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8" name="object 8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Study</a:t>
            </a:r>
            <a:r>
              <a:rPr spc="-130" dirty="0"/>
              <a:t> </a:t>
            </a:r>
            <a:r>
              <a:rPr dirty="0"/>
              <a:t>Plan</a:t>
            </a:r>
            <a:r>
              <a:rPr spc="-130" dirty="0"/>
              <a:t> </a:t>
            </a:r>
            <a:r>
              <a:rPr spc="-10" dirty="0"/>
              <a:t>Flowchart</a:t>
            </a:r>
            <a:r>
              <a:rPr spc="-125" dirty="0"/>
              <a:t> </a:t>
            </a:r>
            <a:r>
              <a:rPr dirty="0"/>
              <a:t>for</a:t>
            </a:r>
            <a:r>
              <a:rPr spc="-120" dirty="0"/>
              <a:t> </a:t>
            </a:r>
            <a:r>
              <a:rPr dirty="0"/>
              <a:t>BPharm</a:t>
            </a:r>
            <a:r>
              <a:rPr spc="-70" dirty="0"/>
              <a:t> </a:t>
            </a:r>
            <a:r>
              <a:rPr dirty="0"/>
              <a:t>Degree</a:t>
            </a:r>
            <a:r>
              <a:rPr spc="-114" dirty="0"/>
              <a:t> </a:t>
            </a:r>
            <a:r>
              <a:rPr spc="-20" dirty="0"/>
              <a:t>(202</a:t>
            </a:r>
            <a:r>
              <a:rPr lang="en-US" spc="-20" dirty="0"/>
              <a:t>6</a:t>
            </a:r>
            <a:r>
              <a:rPr spc="-20" dirty="0"/>
              <a:t>-</a:t>
            </a:r>
            <a:r>
              <a:rPr spc="-25" dirty="0"/>
              <a:t>1)</a:t>
            </a: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0294" y="624494"/>
            <a:ext cx="2273976" cy="1930907"/>
          </a:xfrm>
          <a:prstGeom prst="rect">
            <a:avLst/>
          </a:prstGeom>
        </p:spPr>
      </p:pic>
      <p:sp>
        <p:nvSpPr>
          <p:cNvPr id="10" name="object 10"/>
          <p:cNvSpPr/>
          <p:nvPr/>
        </p:nvSpPr>
        <p:spPr>
          <a:xfrm>
            <a:off x="16165194" y="4478563"/>
            <a:ext cx="3281045" cy="2965450"/>
          </a:xfrm>
          <a:custGeom>
            <a:avLst/>
            <a:gdLst/>
            <a:ahLst/>
            <a:cxnLst/>
            <a:rect l="l" t="t" r="r" b="b"/>
            <a:pathLst>
              <a:path w="3281044" h="2965450">
                <a:moveTo>
                  <a:pt x="-408" y="494376"/>
                </a:moveTo>
                <a:lnTo>
                  <a:pt x="1877" y="446879"/>
                </a:lnTo>
                <a:lnTo>
                  <a:pt x="8481" y="400525"/>
                </a:lnTo>
                <a:lnTo>
                  <a:pt x="19275" y="355695"/>
                </a:lnTo>
                <a:lnTo>
                  <a:pt x="34134" y="312516"/>
                </a:lnTo>
                <a:lnTo>
                  <a:pt x="52676" y="271369"/>
                </a:lnTo>
                <a:lnTo>
                  <a:pt x="74773" y="232254"/>
                </a:lnTo>
                <a:lnTo>
                  <a:pt x="100299" y="195425"/>
                </a:lnTo>
                <a:lnTo>
                  <a:pt x="128874" y="161136"/>
                </a:lnTo>
                <a:lnTo>
                  <a:pt x="160496" y="129514"/>
                </a:lnTo>
                <a:lnTo>
                  <a:pt x="194785" y="100940"/>
                </a:lnTo>
                <a:lnTo>
                  <a:pt x="231614" y="75413"/>
                </a:lnTo>
                <a:lnTo>
                  <a:pt x="270729" y="53316"/>
                </a:lnTo>
                <a:lnTo>
                  <a:pt x="311876" y="34774"/>
                </a:lnTo>
                <a:lnTo>
                  <a:pt x="355055" y="19916"/>
                </a:lnTo>
                <a:lnTo>
                  <a:pt x="399885" y="9121"/>
                </a:lnTo>
                <a:lnTo>
                  <a:pt x="446239" y="2517"/>
                </a:lnTo>
                <a:lnTo>
                  <a:pt x="493862" y="231"/>
                </a:lnTo>
                <a:lnTo>
                  <a:pt x="2786028" y="231"/>
                </a:lnTo>
                <a:lnTo>
                  <a:pt x="2833524" y="2517"/>
                </a:lnTo>
                <a:lnTo>
                  <a:pt x="2879878" y="9121"/>
                </a:lnTo>
                <a:lnTo>
                  <a:pt x="2924708" y="19916"/>
                </a:lnTo>
                <a:lnTo>
                  <a:pt x="2967887" y="34774"/>
                </a:lnTo>
                <a:lnTo>
                  <a:pt x="3009034" y="53316"/>
                </a:lnTo>
                <a:lnTo>
                  <a:pt x="3048149" y="75413"/>
                </a:lnTo>
                <a:lnTo>
                  <a:pt x="3084978" y="100940"/>
                </a:lnTo>
                <a:lnTo>
                  <a:pt x="3119267" y="129514"/>
                </a:lnTo>
                <a:lnTo>
                  <a:pt x="3150889" y="161136"/>
                </a:lnTo>
                <a:lnTo>
                  <a:pt x="3179464" y="195425"/>
                </a:lnTo>
                <a:lnTo>
                  <a:pt x="3204990" y="232254"/>
                </a:lnTo>
                <a:lnTo>
                  <a:pt x="3227087" y="271369"/>
                </a:lnTo>
                <a:lnTo>
                  <a:pt x="3245629" y="312516"/>
                </a:lnTo>
                <a:lnTo>
                  <a:pt x="3260488" y="355695"/>
                </a:lnTo>
                <a:lnTo>
                  <a:pt x="3271282" y="400525"/>
                </a:lnTo>
                <a:lnTo>
                  <a:pt x="3277886" y="446879"/>
                </a:lnTo>
                <a:lnTo>
                  <a:pt x="3280172" y="494376"/>
                </a:lnTo>
                <a:lnTo>
                  <a:pt x="3280172" y="2471335"/>
                </a:lnTo>
                <a:lnTo>
                  <a:pt x="3277886" y="2518832"/>
                </a:lnTo>
                <a:lnTo>
                  <a:pt x="3271282" y="2565185"/>
                </a:lnTo>
                <a:lnTo>
                  <a:pt x="3260488" y="2610015"/>
                </a:lnTo>
                <a:lnTo>
                  <a:pt x="3245629" y="2653194"/>
                </a:lnTo>
                <a:lnTo>
                  <a:pt x="3227087" y="2694341"/>
                </a:lnTo>
                <a:lnTo>
                  <a:pt x="3204990" y="2733456"/>
                </a:lnTo>
                <a:lnTo>
                  <a:pt x="3179464" y="2770285"/>
                </a:lnTo>
                <a:lnTo>
                  <a:pt x="3150889" y="2804574"/>
                </a:lnTo>
                <a:lnTo>
                  <a:pt x="3119267" y="2836196"/>
                </a:lnTo>
                <a:lnTo>
                  <a:pt x="3084978" y="2864771"/>
                </a:lnTo>
                <a:lnTo>
                  <a:pt x="3048149" y="2890297"/>
                </a:lnTo>
                <a:lnTo>
                  <a:pt x="3009034" y="2912395"/>
                </a:lnTo>
                <a:lnTo>
                  <a:pt x="2967887" y="2930936"/>
                </a:lnTo>
                <a:lnTo>
                  <a:pt x="2924708" y="2945795"/>
                </a:lnTo>
                <a:lnTo>
                  <a:pt x="2879878" y="2956589"/>
                </a:lnTo>
                <a:lnTo>
                  <a:pt x="2833524" y="2963193"/>
                </a:lnTo>
                <a:lnTo>
                  <a:pt x="2786028" y="2965479"/>
                </a:lnTo>
                <a:lnTo>
                  <a:pt x="493862" y="2965479"/>
                </a:lnTo>
                <a:lnTo>
                  <a:pt x="446239" y="2963193"/>
                </a:lnTo>
                <a:lnTo>
                  <a:pt x="399885" y="2956589"/>
                </a:lnTo>
                <a:lnTo>
                  <a:pt x="355055" y="2945795"/>
                </a:lnTo>
                <a:lnTo>
                  <a:pt x="311876" y="2930936"/>
                </a:lnTo>
                <a:lnTo>
                  <a:pt x="270729" y="2912395"/>
                </a:lnTo>
                <a:lnTo>
                  <a:pt x="231614" y="2890297"/>
                </a:lnTo>
                <a:lnTo>
                  <a:pt x="194785" y="2864771"/>
                </a:lnTo>
                <a:lnTo>
                  <a:pt x="160496" y="2836196"/>
                </a:lnTo>
                <a:lnTo>
                  <a:pt x="128874" y="2804574"/>
                </a:lnTo>
                <a:lnTo>
                  <a:pt x="100299" y="2770285"/>
                </a:lnTo>
                <a:lnTo>
                  <a:pt x="74773" y="2733456"/>
                </a:lnTo>
                <a:lnTo>
                  <a:pt x="52676" y="2694341"/>
                </a:lnTo>
                <a:lnTo>
                  <a:pt x="34134" y="2653194"/>
                </a:lnTo>
                <a:lnTo>
                  <a:pt x="19275" y="2610015"/>
                </a:lnTo>
                <a:lnTo>
                  <a:pt x="8481" y="2565185"/>
                </a:lnTo>
                <a:lnTo>
                  <a:pt x="1877" y="2518832"/>
                </a:lnTo>
                <a:lnTo>
                  <a:pt x="-408" y="2471335"/>
                </a:lnTo>
                <a:lnTo>
                  <a:pt x="-408" y="494376"/>
                </a:lnTo>
                <a:close/>
              </a:path>
            </a:pathLst>
          </a:custGeom>
          <a:ln w="29915">
            <a:solidFill>
              <a:srgbClr val="95371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6528122" y="4604014"/>
            <a:ext cx="2644775" cy="96393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228600" marR="222885" algn="ctr">
              <a:lnSpc>
                <a:spcPts val="1810"/>
              </a:lnSpc>
              <a:spcBef>
                <a:spcPts val="200"/>
              </a:spcBef>
            </a:pPr>
            <a:r>
              <a:rPr sz="1550" b="1" dirty="0">
                <a:latin typeface="Calibri"/>
                <a:cs typeface="Calibri"/>
              </a:rPr>
              <a:t>College</a:t>
            </a:r>
            <a:r>
              <a:rPr sz="1550" b="1" spc="-45" dirty="0">
                <a:latin typeface="Calibri"/>
                <a:cs typeface="Calibri"/>
              </a:rPr>
              <a:t> </a:t>
            </a:r>
            <a:r>
              <a:rPr sz="1550" b="1" dirty="0">
                <a:latin typeface="Calibri"/>
                <a:cs typeface="Calibri"/>
              </a:rPr>
              <a:t>Obligatory</a:t>
            </a:r>
            <a:r>
              <a:rPr sz="1550" b="1" spc="-25" dirty="0">
                <a:latin typeface="Calibri"/>
                <a:cs typeface="Calibri"/>
              </a:rPr>
              <a:t> </a:t>
            </a:r>
            <a:r>
              <a:rPr sz="1550" b="1" spc="-10" dirty="0">
                <a:latin typeface="Calibri"/>
                <a:cs typeface="Calibri"/>
              </a:rPr>
              <a:t>Courses </a:t>
            </a:r>
            <a:r>
              <a:rPr sz="1550" b="1" dirty="0">
                <a:latin typeface="Calibri"/>
                <a:cs typeface="Calibri"/>
              </a:rPr>
              <a:t>1</a:t>
            </a:r>
            <a:r>
              <a:rPr lang="en-US" sz="1550" b="1" dirty="0">
                <a:latin typeface="Calibri"/>
                <a:cs typeface="Calibri"/>
              </a:rPr>
              <a:t>24</a:t>
            </a:r>
            <a:r>
              <a:rPr sz="1550" b="1" spc="-10" dirty="0">
                <a:latin typeface="Calibri"/>
                <a:cs typeface="Calibri"/>
              </a:rPr>
              <a:t> </a:t>
            </a:r>
            <a:r>
              <a:rPr sz="1550" b="1" spc="-20" dirty="0">
                <a:latin typeface="Calibri"/>
                <a:cs typeface="Calibri"/>
              </a:rPr>
              <a:t>C.H.</a:t>
            </a:r>
            <a:endParaRPr sz="1550" dirty="0">
              <a:latin typeface="Calibri"/>
              <a:cs typeface="Calibri"/>
            </a:endParaRPr>
          </a:p>
          <a:p>
            <a:pPr marL="12065" marR="5080" algn="ctr">
              <a:lnSpc>
                <a:spcPts val="1860"/>
              </a:lnSpc>
              <a:spcBef>
                <a:spcPts val="10"/>
              </a:spcBef>
            </a:pPr>
            <a:r>
              <a:rPr sz="1550" dirty="0">
                <a:latin typeface="Calibri"/>
                <a:cs typeface="Calibri"/>
              </a:rPr>
              <a:t>Clinical</a:t>
            </a:r>
            <a:r>
              <a:rPr sz="1550" spc="-3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Sciences:</a:t>
            </a:r>
            <a:r>
              <a:rPr sz="1550" spc="-25" dirty="0">
                <a:latin typeface="Calibri"/>
                <a:cs typeface="Calibri"/>
              </a:rPr>
              <a:t> </a:t>
            </a:r>
            <a:r>
              <a:rPr lang="en-US" sz="1550" spc="-25" dirty="0">
                <a:latin typeface="Calibri"/>
                <a:cs typeface="Calibri"/>
              </a:rPr>
              <a:t>84</a:t>
            </a:r>
            <a:r>
              <a:rPr sz="1550" spc="-20" dirty="0">
                <a:latin typeface="Calibri"/>
                <a:cs typeface="Calibri"/>
              </a:rPr>
              <a:t> C.H. </a:t>
            </a:r>
            <a:r>
              <a:rPr sz="1550" dirty="0">
                <a:latin typeface="Calibri"/>
                <a:cs typeface="Calibri"/>
              </a:rPr>
              <a:t>Pharmaceutical</a:t>
            </a:r>
            <a:r>
              <a:rPr sz="1550" spc="-2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Sciences:</a:t>
            </a:r>
            <a:r>
              <a:rPr sz="1550" spc="-2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40</a:t>
            </a:r>
            <a:r>
              <a:rPr sz="1550" spc="-15" dirty="0">
                <a:latin typeface="Calibri"/>
                <a:cs typeface="Calibri"/>
              </a:rPr>
              <a:t> </a:t>
            </a:r>
            <a:r>
              <a:rPr sz="1550" spc="-20" dirty="0">
                <a:latin typeface="Calibri"/>
                <a:cs typeface="Calibri"/>
              </a:rPr>
              <a:t>C.H.</a:t>
            </a:r>
            <a:endParaRPr sz="1550" dirty="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6314509" y="5580885"/>
            <a:ext cx="2971583" cy="1564531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224154" marR="215900" algn="ctr">
              <a:lnSpc>
                <a:spcPts val="1810"/>
              </a:lnSpc>
              <a:spcBef>
                <a:spcPts val="200"/>
              </a:spcBef>
            </a:pPr>
            <a:r>
              <a:rPr sz="1550" b="1" dirty="0">
                <a:latin typeface="Calibri"/>
                <a:cs typeface="Calibri"/>
              </a:rPr>
              <a:t>College</a:t>
            </a:r>
            <a:r>
              <a:rPr sz="1550" b="1" spc="-30" dirty="0">
                <a:latin typeface="Calibri"/>
                <a:cs typeface="Calibri"/>
              </a:rPr>
              <a:t> </a:t>
            </a:r>
            <a:r>
              <a:rPr sz="1550" b="1" dirty="0">
                <a:latin typeface="Calibri"/>
                <a:cs typeface="Calibri"/>
              </a:rPr>
              <a:t>Elective</a:t>
            </a:r>
            <a:r>
              <a:rPr sz="1550" b="1" spc="-15" dirty="0">
                <a:latin typeface="Calibri"/>
                <a:cs typeface="Calibri"/>
              </a:rPr>
              <a:t> </a:t>
            </a:r>
            <a:r>
              <a:rPr sz="1550" b="1" spc="-10" dirty="0">
                <a:latin typeface="Calibri"/>
                <a:cs typeface="Calibri"/>
              </a:rPr>
              <a:t>Course </a:t>
            </a:r>
            <a:r>
              <a:rPr sz="1550" b="1" dirty="0">
                <a:latin typeface="Calibri"/>
                <a:cs typeface="Calibri"/>
              </a:rPr>
              <a:t>3</a:t>
            </a:r>
            <a:r>
              <a:rPr sz="1550" b="1" spc="-5" dirty="0">
                <a:latin typeface="Calibri"/>
                <a:cs typeface="Calibri"/>
              </a:rPr>
              <a:t> </a:t>
            </a:r>
            <a:r>
              <a:rPr sz="1550" b="1" spc="-20" dirty="0">
                <a:latin typeface="Calibri"/>
                <a:cs typeface="Calibri"/>
              </a:rPr>
              <a:t>C.H.</a:t>
            </a:r>
            <a:endParaRPr sz="1550" dirty="0">
              <a:latin typeface="Calibri"/>
              <a:cs typeface="Calibri"/>
            </a:endParaRPr>
          </a:p>
          <a:p>
            <a:pPr marL="12700" marR="5080" algn="ctr">
              <a:lnSpc>
                <a:spcPts val="1810"/>
              </a:lnSpc>
              <a:spcBef>
                <a:spcPts val="445"/>
              </a:spcBef>
            </a:pPr>
            <a:r>
              <a:rPr lang="en-US" sz="1550" b="1" dirty="0">
                <a:latin typeface="Calibri"/>
                <a:cs typeface="Calibri"/>
              </a:rPr>
              <a:t>Basic Biomedical Science Courses (BBS) 12 C.H</a:t>
            </a:r>
          </a:p>
          <a:p>
            <a:pPr marL="12700" marR="5080" algn="ctr">
              <a:lnSpc>
                <a:spcPts val="1810"/>
              </a:lnSpc>
              <a:spcBef>
                <a:spcPts val="445"/>
              </a:spcBef>
            </a:pPr>
            <a:r>
              <a:rPr sz="1550" b="1" dirty="0">
                <a:latin typeface="Calibri"/>
                <a:cs typeface="Calibri"/>
              </a:rPr>
              <a:t>University</a:t>
            </a:r>
            <a:r>
              <a:rPr sz="1550" b="1" spc="-50" dirty="0">
                <a:latin typeface="Calibri"/>
                <a:cs typeface="Calibri"/>
              </a:rPr>
              <a:t> </a:t>
            </a:r>
            <a:r>
              <a:rPr sz="1550" b="1" dirty="0">
                <a:latin typeface="Calibri"/>
                <a:cs typeface="Calibri"/>
              </a:rPr>
              <a:t>Required</a:t>
            </a:r>
            <a:r>
              <a:rPr sz="1550" b="1" spc="-40" dirty="0">
                <a:latin typeface="Calibri"/>
                <a:cs typeface="Calibri"/>
              </a:rPr>
              <a:t> </a:t>
            </a:r>
            <a:r>
              <a:rPr sz="1550" b="1" spc="-10" dirty="0">
                <a:latin typeface="Calibri"/>
                <a:cs typeface="Calibri"/>
              </a:rPr>
              <a:t>Courses </a:t>
            </a:r>
            <a:r>
              <a:rPr sz="1550" b="1" dirty="0">
                <a:latin typeface="Calibri"/>
                <a:cs typeface="Calibri"/>
              </a:rPr>
              <a:t>18</a:t>
            </a:r>
            <a:r>
              <a:rPr sz="1550" b="1" spc="-10" dirty="0">
                <a:latin typeface="Calibri"/>
                <a:cs typeface="Calibri"/>
              </a:rPr>
              <a:t> </a:t>
            </a:r>
            <a:r>
              <a:rPr sz="1550" b="1" spc="-20" dirty="0">
                <a:latin typeface="Calibri"/>
                <a:cs typeface="Calibri"/>
              </a:rPr>
              <a:t>C.H.</a:t>
            </a:r>
            <a:endParaRPr lang="en-US" sz="1550" dirty="0">
              <a:latin typeface="Calibri"/>
              <a:cs typeface="Calibri"/>
            </a:endParaRPr>
          </a:p>
          <a:p>
            <a:pPr algn="ctr">
              <a:lnSpc>
                <a:spcPts val="1835"/>
              </a:lnSpc>
              <a:spcBef>
                <a:spcPts val="384"/>
              </a:spcBef>
            </a:pPr>
            <a:r>
              <a:rPr lang="en-US" sz="1550" b="1" dirty="0">
                <a:latin typeface="Calibri"/>
                <a:cs typeface="Calibri"/>
              </a:rPr>
              <a:t>University</a:t>
            </a:r>
            <a:r>
              <a:rPr lang="en-US" sz="1550" b="1" spc="-30" dirty="0">
                <a:latin typeface="Calibri"/>
                <a:cs typeface="Calibri"/>
              </a:rPr>
              <a:t> </a:t>
            </a:r>
            <a:r>
              <a:rPr lang="en-US" sz="1550" b="1" dirty="0">
                <a:latin typeface="Calibri"/>
                <a:cs typeface="Calibri"/>
              </a:rPr>
              <a:t>Elective</a:t>
            </a:r>
            <a:r>
              <a:rPr lang="en-US" sz="1550" b="1" spc="-20" dirty="0">
                <a:latin typeface="Calibri"/>
                <a:cs typeface="Calibri"/>
              </a:rPr>
              <a:t> </a:t>
            </a:r>
            <a:r>
              <a:rPr lang="en-US" sz="1550" b="1" spc="-10" dirty="0">
                <a:latin typeface="Calibri"/>
                <a:cs typeface="Calibri"/>
              </a:rPr>
              <a:t>Course</a:t>
            </a:r>
            <a:endParaRPr lang="en-US" sz="1550" dirty="0">
              <a:latin typeface="Calibri"/>
              <a:cs typeface="Calibri"/>
            </a:endParaRPr>
          </a:p>
          <a:p>
            <a:pPr marL="1270" algn="ctr">
              <a:lnSpc>
                <a:spcPts val="1835"/>
              </a:lnSpc>
            </a:pPr>
            <a:r>
              <a:rPr lang="en-US" sz="1550" b="1" spc="5" dirty="0">
                <a:latin typeface="Calibri"/>
                <a:cs typeface="Calibri"/>
              </a:rPr>
              <a:t>3</a:t>
            </a:r>
            <a:r>
              <a:rPr sz="1550" b="1" spc="5" dirty="0">
                <a:latin typeface="Calibri"/>
                <a:cs typeface="Calibri"/>
              </a:rPr>
              <a:t> </a:t>
            </a:r>
            <a:r>
              <a:rPr sz="1550" b="1" spc="-20" dirty="0">
                <a:latin typeface="Calibri"/>
                <a:cs typeface="Calibri"/>
              </a:rPr>
              <a:t>C.H.</a:t>
            </a:r>
            <a:endParaRPr sz="155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16000" y="4483240"/>
            <a:ext cx="15057983" cy="2351808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2489898" y="4687831"/>
            <a:ext cx="1210945" cy="447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">
              <a:lnSpc>
                <a:spcPts val="1655"/>
              </a:lnSpc>
              <a:spcBef>
                <a:spcPts val="100"/>
              </a:spcBef>
            </a:pPr>
            <a:r>
              <a:rPr sz="1400" b="1" spc="-10" dirty="0">
                <a:latin typeface="Calibri"/>
                <a:cs typeface="Calibri"/>
              </a:rPr>
              <a:t>Pharmaceutics</a:t>
            </a:r>
            <a:r>
              <a:rPr sz="1400" b="1" spc="40" dirty="0">
                <a:latin typeface="Calibri"/>
                <a:cs typeface="Calibri"/>
              </a:rPr>
              <a:t> </a:t>
            </a:r>
            <a:r>
              <a:rPr sz="1400" b="1" spc="-50" dirty="0">
                <a:latin typeface="Calibri"/>
                <a:cs typeface="Calibri"/>
              </a:rPr>
              <a:t>I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ts val="1655"/>
              </a:lnSpc>
            </a:pPr>
            <a:r>
              <a:rPr sz="1400" spc="-10" dirty="0">
                <a:latin typeface="Calibri"/>
                <a:cs typeface="Calibri"/>
              </a:rPr>
              <a:t>(PHA254),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407042" y="4671068"/>
            <a:ext cx="1557655" cy="93853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algn="ctr">
              <a:lnSpc>
                <a:spcPct val="99600"/>
              </a:lnSpc>
              <a:spcBef>
                <a:spcPts val="110"/>
              </a:spcBef>
            </a:pPr>
            <a:r>
              <a:rPr sz="1400" b="1" dirty="0">
                <a:latin typeface="Calibri"/>
                <a:cs typeface="Calibri"/>
              </a:rPr>
              <a:t>Pharm.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spc="-20" dirty="0">
                <a:latin typeface="Calibri"/>
                <a:cs typeface="Calibri"/>
              </a:rPr>
              <a:t>Microbiology </a:t>
            </a:r>
            <a:r>
              <a:rPr sz="1400" b="1" dirty="0">
                <a:latin typeface="Calibri"/>
                <a:cs typeface="Calibri"/>
              </a:rPr>
              <a:t>and</a:t>
            </a:r>
            <a:r>
              <a:rPr sz="1400" b="1" spc="-2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Immunology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spc="-50" dirty="0">
                <a:latin typeface="Calibri"/>
                <a:cs typeface="Calibri"/>
              </a:rPr>
              <a:t>I </a:t>
            </a:r>
            <a:r>
              <a:rPr sz="1400" spc="-10" dirty="0">
                <a:latin typeface="Calibri"/>
                <a:cs typeface="Calibri"/>
              </a:rPr>
              <a:t>(PHA264),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 dirty="0">
              <a:latin typeface="Calibri"/>
              <a:cs typeface="Calibri"/>
            </a:endParaRPr>
          </a:p>
          <a:p>
            <a:pPr marR="40005" algn="ctr">
              <a:lnSpc>
                <a:spcPct val="100000"/>
              </a:lnSpc>
              <a:spcBef>
                <a:spcPts val="65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lang="en-US" sz="1250" spc="-10" dirty="0">
                <a:latin typeface="Calibri"/>
                <a:cs typeface="Calibri"/>
              </a:rPr>
              <a:t>BCM112</a:t>
            </a:r>
            <a:endParaRPr sz="1250" dirty="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675077" y="4773173"/>
            <a:ext cx="1210945" cy="447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005">
              <a:lnSpc>
                <a:spcPts val="1655"/>
              </a:lnSpc>
              <a:spcBef>
                <a:spcPts val="100"/>
              </a:spcBef>
            </a:pPr>
            <a:r>
              <a:rPr sz="1400" b="1" dirty="0">
                <a:latin typeface="Calibri"/>
                <a:cs typeface="Calibri"/>
              </a:rPr>
              <a:t>Pharmacology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spc="-50" dirty="0">
                <a:latin typeface="Calibri"/>
                <a:cs typeface="Calibri"/>
              </a:rPr>
              <a:t>I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ts val="1655"/>
              </a:lnSpc>
            </a:pPr>
            <a:r>
              <a:rPr sz="1400" spc="-10" dirty="0">
                <a:latin typeface="Calibri"/>
                <a:cs typeface="Calibri"/>
              </a:rPr>
              <a:t>(PHA230),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662323" y="4800604"/>
            <a:ext cx="1560195" cy="447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655"/>
              </a:lnSpc>
              <a:spcBef>
                <a:spcPts val="100"/>
              </a:spcBef>
            </a:pPr>
            <a:r>
              <a:rPr sz="1400" b="1" dirty="0">
                <a:latin typeface="Calibri"/>
                <a:cs typeface="Calibri"/>
              </a:rPr>
              <a:t>Clinical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Biochemistry</a:t>
            </a:r>
            <a:endParaRPr sz="1400">
              <a:latin typeface="Calibri"/>
              <a:cs typeface="Calibri"/>
            </a:endParaRPr>
          </a:p>
          <a:p>
            <a:pPr marR="40005" algn="ctr">
              <a:lnSpc>
                <a:spcPts val="1655"/>
              </a:lnSpc>
            </a:pPr>
            <a:r>
              <a:rPr sz="1400" spc="-10" dirty="0">
                <a:latin typeface="Calibri"/>
                <a:cs typeface="Calibri"/>
              </a:rPr>
              <a:t>(PHA217),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0719925" y="4806700"/>
            <a:ext cx="1629410" cy="447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655"/>
              </a:lnSpc>
              <a:spcBef>
                <a:spcPts val="100"/>
              </a:spcBef>
            </a:pPr>
            <a:r>
              <a:rPr sz="1400" b="1" dirty="0">
                <a:latin typeface="Calibri"/>
                <a:cs typeface="Calibri"/>
              </a:rPr>
              <a:t>Medicinal</a:t>
            </a:r>
            <a:r>
              <a:rPr sz="1400" b="1" spc="-6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Chemistry</a:t>
            </a:r>
            <a:r>
              <a:rPr sz="1400" b="1" spc="-75" dirty="0">
                <a:latin typeface="Calibri"/>
                <a:cs typeface="Calibri"/>
              </a:rPr>
              <a:t> </a:t>
            </a:r>
            <a:r>
              <a:rPr sz="1400" b="1" spc="-50" dirty="0">
                <a:latin typeface="Calibri"/>
                <a:cs typeface="Calibri"/>
              </a:rPr>
              <a:t>I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ts val="1655"/>
              </a:lnSpc>
            </a:pPr>
            <a:r>
              <a:rPr sz="1400" spc="-10" dirty="0">
                <a:latin typeface="Calibri"/>
                <a:cs typeface="Calibri"/>
              </a:rPr>
              <a:t>(PHA219),3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545540" y="5387330"/>
            <a:ext cx="1369060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5" dirty="0">
                <a:latin typeface="Calibri"/>
                <a:cs typeface="Calibri"/>
              </a:rPr>
              <a:t> </a:t>
            </a:r>
            <a:r>
              <a:rPr sz="1250" dirty="0">
                <a:latin typeface="Calibri"/>
                <a:cs typeface="Calibri"/>
              </a:rPr>
              <a:t>PHA117,</a:t>
            </a:r>
            <a:r>
              <a:rPr sz="1250" spc="-4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PHA131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951876" y="5376661"/>
            <a:ext cx="851279" cy="20454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lang="en-US" sz="1250" spc="-10" dirty="0">
                <a:latin typeface="Calibri"/>
                <a:cs typeface="Calibri"/>
              </a:rPr>
              <a:t>BCM112</a:t>
            </a:r>
            <a:endParaRPr sz="1250" dirty="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1134442" y="5408665"/>
            <a:ext cx="777875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PHA113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3010439" y="4654304"/>
            <a:ext cx="1210945" cy="9137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 algn="ctr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latin typeface="Calibri"/>
                <a:cs typeface="Calibri"/>
              </a:rPr>
              <a:t>Pharmaceutical </a:t>
            </a:r>
            <a:r>
              <a:rPr sz="1400" b="1" dirty="0">
                <a:latin typeface="Calibri"/>
                <a:cs typeface="Calibri"/>
              </a:rPr>
              <a:t>Analysis</a:t>
            </a:r>
            <a:r>
              <a:rPr sz="1400" b="1" spc="-50" dirty="0">
                <a:latin typeface="Calibri"/>
                <a:cs typeface="Calibri"/>
              </a:rPr>
              <a:t> I </a:t>
            </a:r>
            <a:r>
              <a:rPr sz="1400" spc="-10" dirty="0">
                <a:latin typeface="Calibri"/>
                <a:cs typeface="Calibri"/>
              </a:rPr>
              <a:t>(PHA225),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  <a:p>
            <a:pPr marL="69850" algn="ctr">
              <a:lnSpc>
                <a:spcPct val="100000"/>
              </a:lnSpc>
              <a:spcBef>
                <a:spcPts val="450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PHA113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5109314" y="4797557"/>
            <a:ext cx="722630" cy="4914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0645">
              <a:lnSpc>
                <a:spcPts val="1835"/>
              </a:lnSpc>
              <a:spcBef>
                <a:spcPts val="95"/>
              </a:spcBef>
            </a:pPr>
            <a:r>
              <a:rPr sz="1550" b="1" dirty="0">
                <a:latin typeface="Calibri"/>
                <a:cs typeface="Calibri"/>
              </a:rPr>
              <a:t>Level </a:t>
            </a:r>
            <a:r>
              <a:rPr sz="1550" b="1" spc="-50" dirty="0">
                <a:latin typeface="Calibri"/>
                <a:cs typeface="Calibri"/>
              </a:rPr>
              <a:t>3</a:t>
            </a:r>
            <a:endParaRPr sz="1550">
              <a:latin typeface="Calibri"/>
              <a:cs typeface="Calibri"/>
            </a:endParaRPr>
          </a:p>
          <a:p>
            <a:pPr marL="12700">
              <a:lnSpc>
                <a:spcPts val="1835"/>
              </a:lnSpc>
            </a:pPr>
            <a:r>
              <a:rPr sz="1550" b="1" dirty="0">
                <a:latin typeface="Calibri"/>
                <a:cs typeface="Calibri"/>
              </a:rPr>
              <a:t>(18</a:t>
            </a:r>
            <a:r>
              <a:rPr sz="1550" b="1" spc="-10" dirty="0">
                <a:latin typeface="Calibri"/>
                <a:cs typeface="Calibri"/>
              </a:rPr>
              <a:t> C.H.)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689537" y="5382757"/>
            <a:ext cx="777240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PHA116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535617" y="5806419"/>
            <a:ext cx="1235710" cy="447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55"/>
              </a:lnSpc>
              <a:spcBef>
                <a:spcPts val="100"/>
              </a:spcBef>
            </a:pPr>
            <a:r>
              <a:rPr sz="1400" b="1" spc="-10" dirty="0">
                <a:latin typeface="Calibri"/>
                <a:cs typeface="Calibri"/>
              </a:rPr>
              <a:t>Pharmaceutics</a:t>
            </a:r>
            <a:r>
              <a:rPr sz="1400" b="1" spc="40" dirty="0">
                <a:latin typeface="Calibri"/>
                <a:cs typeface="Calibri"/>
              </a:rPr>
              <a:t> </a:t>
            </a:r>
            <a:r>
              <a:rPr sz="1400" b="1" spc="-25" dirty="0">
                <a:latin typeface="Calibri"/>
                <a:cs typeface="Calibri"/>
              </a:rPr>
              <a:t>II</a:t>
            </a:r>
            <a:endParaRPr sz="1400">
              <a:latin typeface="Calibri"/>
              <a:cs typeface="Calibri"/>
            </a:endParaRPr>
          </a:p>
          <a:p>
            <a:pPr marL="24765">
              <a:lnSpc>
                <a:spcPts val="1655"/>
              </a:lnSpc>
            </a:pPr>
            <a:r>
              <a:rPr sz="1400" dirty="0">
                <a:latin typeface="Calibri"/>
                <a:cs typeface="Calibri"/>
              </a:rPr>
              <a:t>(PHA255),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475620" y="5719553"/>
            <a:ext cx="1557655" cy="9550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065" marR="5080" algn="ctr">
              <a:lnSpc>
                <a:spcPct val="99600"/>
              </a:lnSpc>
              <a:spcBef>
                <a:spcPts val="110"/>
              </a:spcBef>
            </a:pPr>
            <a:r>
              <a:rPr sz="1400" b="1" dirty="0">
                <a:latin typeface="Calibri"/>
                <a:cs typeface="Calibri"/>
              </a:rPr>
              <a:t>Pharm.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spc="-20" dirty="0">
                <a:latin typeface="Calibri"/>
                <a:cs typeface="Calibri"/>
              </a:rPr>
              <a:t>Microbiology </a:t>
            </a:r>
            <a:r>
              <a:rPr sz="1400" b="1" dirty="0">
                <a:latin typeface="Calibri"/>
                <a:cs typeface="Calibri"/>
              </a:rPr>
              <a:t>and</a:t>
            </a:r>
            <a:r>
              <a:rPr sz="1400" b="1" spc="-2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Immunology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spc="-25" dirty="0">
                <a:latin typeface="Calibri"/>
                <a:cs typeface="Calibri"/>
              </a:rPr>
              <a:t>II </a:t>
            </a:r>
            <a:r>
              <a:rPr sz="1400" spc="-10" dirty="0">
                <a:latin typeface="Calibri"/>
                <a:cs typeface="Calibri"/>
              </a:rPr>
              <a:t>(PHA265),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  <a:p>
            <a:pPr marR="107314" algn="ctr">
              <a:lnSpc>
                <a:spcPct val="100000"/>
              </a:lnSpc>
              <a:spcBef>
                <a:spcPts val="78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PHA264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717748" y="5868901"/>
            <a:ext cx="1210945" cy="447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>
              <a:lnSpc>
                <a:spcPts val="1655"/>
              </a:lnSpc>
              <a:spcBef>
                <a:spcPts val="100"/>
              </a:spcBef>
            </a:pPr>
            <a:r>
              <a:rPr sz="1400" b="1" dirty="0">
                <a:latin typeface="Calibri"/>
                <a:cs typeface="Calibri"/>
              </a:rPr>
              <a:t>Pharmacology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spc="-25" dirty="0">
                <a:latin typeface="Calibri"/>
                <a:cs typeface="Calibri"/>
              </a:rPr>
              <a:t>II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ts val="1655"/>
              </a:lnSpc>
            </a:pPr>
            <a:r>
              <a:rPr sz="1400" spc="-10" dirty="0">
                <a:latin typeface="Calibri"/>
                <a:cs typeface="Calibri"/>
              </a:rPr>
              <a:t>(PHA231),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537358" y="5897857"/>
            <a:ext cx="1670050" cy="447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655"/>
              </a:lnSpc>
              <a:spcBef>
                <a:spcPts val="100"/>
              </a:spcBef>
            </a:pPr>
            <a:r>
              <a:rPr sz="1400" b="1" dirty="0">
                <a:latin typeface="Calibri"/>
                <a:cs typeface="Calibri"/>
              </a:rPr>
              <a:t>Medicinal</a:t>
            </a:r>
            <a:r>
              <a:rPr sz="1400" b="1" spc="-6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Chemistry</a:t>
            </a:r>
            <a:r>
              <a:rPr sz="1400" b="1" spc="-75" dirty="0">
                <a:latin typeface="Calibri"/>
                <a:cs typeface="Calibri"/>
              </a:rPr>
              <a:t> </a:t>
            </a:r>
            <a:r>
              <a:rPr sz="1400" b="1" spc="-25" dirty="0">
                <a:latin typeface="Calibri"/>
                <a:cs typeface="Calibri"/>
              </a:rPr>
              <a:t>II</a:t>
            </a:r>
            <a:endParaRPr sz="1400">
              <a:latin typeface="Calibri"/>
              <a:cs typeface="Calibri"/>
            </a:endParaRPr>
          </a:p>
          <a:p>
            <a:pPr marL="635" algn="ctr">
              <a:lnSpc>
                <a:spcPts val="1655"/>
              </a:lnSpc>
            </a:pPr>
            <a:r>
              <a:rPr sz="1400" spc="-10" dirty="0">
                <a:latin typeface="Calibri"/>
                <a:cs typeface="Calibri"/>
              </a:rPr>
              <a:t>(PHA229),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736780" y="6457151"/>
            <a:ext cx="777875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PHA254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911292" y="6495250"/>
            <a:ext cx="777875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PHA230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974735" y="6515062"/>
            <a:ext cx="777240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PHA219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0901277" y="5757652"/>
            <a:ext cx="1210945" cy="921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 algn="ctr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latin typeface="Calibri"/>
                <a:cs typeface="Calibri"/>
              </a:rPr>
              <a:t>Pharmaceutical </a:t>
            </a:r>
            <a:r>
              <a:rPr sz="1400" b="1" dirty="0">
                <a:latin typeface="Calibri"/>
                <a:cs typeface="Calibri"/>
              </a:rPr>
              <a:t>Analysis</a:t>
            </a:r>
            <a:r>
              <a:rPr sz="1400" b="1" spc="-50" dirty="0">
                <a:latin typeface="Calibri"/>
                <a:cs typeface="Calibri"/>
              </a:rPr>
              <a:t> </a:t>
            </a:r>
            <a:r>
              <a:rPr sz="1400" b="1" spc="-25" dirty="0">
                <a:latin typeface="Calibri"/>
                <a:cs typeface="Calibri"/>
              </a:rPr>
              <a:t>II </a:t>
            </a:r>
            <a:r>
              <a:rPr sz="1400" spc="-10" dirty="0">
                <a:latin typeface="Calibri"/>
                <a:cs typeface="Calibri"/>
              </a:rPr>
              <a:t>(PHA226),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  <a:p>
            <a:pPr marL="76200" algn="ctr">
              <a:lnSpc>
                <a:spcPct val="100000"/>
              </a:lnSpc>
              <a:spcBef>
                <a:spcPts val="509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PHA225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2659613" y="5719553"/>
            <a:ext cx="1947787" cy="94256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065" marR="5080" algn="ctr">
              <a:lnSpc>
                <a:spcPct val="99600"/>
              </a:lnSpc>
              <a:spcBef>
                <a:spcPts val="110"/>
              </a:spcBef>
            </a:pPr>
            <a:r>
              <a:rPr sz="1400" b="1" spc="-10" dirty="0">
                <a:latin typeface="Calibri"/>
                <a:cs typeface="Calibri"/>
              </a:rPr>
              <a:t>Introductory</a:t>
            </a:r>
            <a:r>
              <a:rPr sz="1400" b="1" spc="1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Pharmacy Practice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Experiences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spc="-25" dirty="0">
                <a:latin typeface="Calibri"/>
                <a:cs typeface="Calibri"/>
              </a:rPr>
              <a:t>II </a:t>
            </a:r>
            <a:r>
              <a:rPr sz="1400" spc="-10" dirty="0">
                <a:latin typeface="Calibri"/>
                <a:cs typeface="Calibri"/>
              </a:rPr>
              <a:t>(PHA220</a:t>
            </a:r>
            <a:r>
              <a:rPr lang="en-US" sz="1400" spc="-10" dirty="0">
                <a:latin typeface="Calibri"/>
                <a:cs typeface="Calibri"/>
              </a:rPr>
              <a:t>/PHA224</a:t>
            </a:r>
            <a:r>
              <a:rPr sz="1400" spc="-10" dirty="0">
                <a:latin typeface="Calibri"/>
                <a:cs typeface="Calibri"/>
              </a:rPr>
              <a:t>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4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 dirty="0">
              <a:latin typeface="Calibri"/>
              <a:cs typeface="Calibri"/>
            </a:endParaRPr>
          </a:p>
          <a:p>
            <a:pPr marL="70485" algn="ctr">
              <a:lnSpc>
                <a:spcPct val="100000"/>
              </a:lnSpc>
              <a:spcBef>
                <a:spcPts val="71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PHA150</a:t>
            </a:r>
            <a:r>
              <a:rPr lang="en-US" sz="1250" spc="-10" dirty="0">
                <a:latin typeface="Calibri"/>
                <a:cs typeface="Calibri"/>
              </a:rPr>
              <a:t>/PHA151</a:t>
            </a:r>
            <a:endParaRPr sz="1250" dirty="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5126079" y="5719553"/>
            <a:ext cx="722630" cy="4902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0645">
              <a:lnSpc>
                <a:spcPts val="1830"/>
              </a:lnSpc>
              <a:spcBef>
                <a:spcPts val="95"/>
              </a:spcBef>
            </a:pPr>
            <a:r>
              <a:rPr sz="1550" b="1" dirty="0">
                <a:latin typeface="Calibri"/>
                <a:cs typeface="Calibri"/>
              </a:rPr>
              <a:t>Level </a:t>
            </a:r>
            <a:r>
              <a:rPr sz="1550" b="1" spc="-50" dirty="0">
                <a:latin typeface="Calibri"/>
                <a:cs typeface="Calibri"/>
              </a:rPr>
              <a:t>4</a:t>
            </a:r>
            <a:endParaRPr sz="1550">
              <a:latin typeface="Calibri"/>
              <a:cs typeface="Calibri"/>
            </a:endParaRPr>
          </a:p>
          <a:p>
            <a:pPr marL="12700">
              <a:lnSpc>
                <a:spcPts val="1830"/>
              </a:lnSpc>
            </a:pPr>
            <a:r>
              <a:rPr sz="1550" b="1" dirty="0">
                <a:latin typeface="Calibri"/>
                <a:cs typeface="Calibri"/>
              </a:rPr>
              <a:t>(17</a:t>
            </a:r>
            <a:r>
              <a:rPr sz="1550" b="1" spc="-10" dirty="0">
                <a:latin typeface="Calibri"/>
                <a:cs typeface="Calibri"/>
              </a:rPr>
              <a:t> C.H.)</a:t>
            </a:r>
            <a:endParaRPr sz="1550">
              <a:latin typeface="Calibri"/>
              <a:cs typeface="Calibri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1013607" y="6988747"/>
            <a:ext cx="15071725" cy="2329815"/>
            <a:chOff x="1013607" y="6988747"/>
            <a:chExt cx="15071725" cy="2329815"/>
          </a:xfrm>
        </p:grpSpPr>
        <p:sp>
          <p:nvSpPr>
            <p:cNvPr id="36" name="object 36"/>
            <p:cNvSpPr/>
            <p:nvPr/>
          </p:nvSpPr>
          <p:spPr>
            <a:xfrm>
              <a:off x="10535780" y="7151696"/>
              <a:ext cx="4071620" cy="1835150"/>
            </a:xfrm>
            <a:custGeom>
              <a:avLst/>
              <a:gdLst/>
              <a:ahLst/>
              <a:cxnLst/>
              <a:rect l="l" t="t" r="r" b="b"/>
              <a:pathLst>
                <a:path w="4071619" h="1835150">
                  <a:moveTo>
                    <a:pt x="0" y="1170910"/>
                  </a:moveTo>
                  <a:lnTo>
                    <a:pt x="10286" y="1120365"/>
                  </a:lnTo>
                  <a:lnTo>
                    <a:pt x="38099" y="1079091"/>
                  </a:lnTo>
                  <a:lnTo>
                    <a:pt x="79372" y="1051279"/>
                  </a:lnTo>
                  <a:lnTo>
                    <a:pt x="130044" y="1040992"/>
                  </a:lnTo>
                  <a:lnTo>
                    <a:pt x="1818848" y="1040992"/>
                  </a:lnTo>
                  <a:lnTo>
                    <a:pt x="1869392" y="1051279"/>
                  </a:lnTo>
                  <a:lnTo>
                    <a:pt x="1910666" y="1079091"/>
                  </a:lnTo>
                  <a:lnTo>
                    <a:pt x="1938606" y="1120365"/>
                  </a:lnTo>
                  <a:lnTo>
                    <a:pt x="1948765" y="1170910"/>
                  </a:lnTo>
                  <a:lnTo>
                    <a:pt x="1948765" y="1690708"/>
                  </a:lnTo>
                  <a:lnTo>
                    <a:pt x="1938606" y="1741252"/>
                  </a:lnTo>
                  <a:lnTo>
                    <a:pt x="1910666" y="1782526"/>
                  </a:lnTo>
                  <a:lnTo>
                    <a:pt x="1869392" y="1810466"/>
                  </a:lnTo>
                  <a:lnTo>
                    <a:pt x="1818848" y="1820625"/>
                  </a:lnTo>
                  <a:lnTo>
                    <a:pt x="130044" y="1820625"/>
                  </a:lnTo>
                  <a:lnTo>
                    <a:pt x="79372" y="1810466"/>
                  </a:lnTo>
                  <a:lnTo>
                    <a:pt x="38099" y="1782526"/>
                  </a:lnTo>
                  <a:lnTo>
                    <a:pt x="10286" y="1741252"/>
                  </a:lnTo>
                  <a:lnTo>
                    <a:pt x="0" y="1690708"/>
                  </a:lnTo>
                  <a:lnTo>
                    <a:pt x="0" y="1170910"/>
                  </a:lnTo>
                  <a:close/>
                </a:path>
                <a:path w="4071619" h="1835150">
                  <a:moveTo>
                    <a:pt x="2143197" y="1185388"/>
                  </a:moveTo>
                  <a:lnTo>
                    <a:pt x="2153484" y="1134716"/>
                  </a:lnTo>
                  <a:lnTo>
                    <a:pt x="2181296" y="1093442"/>
                  </a:lnTo>
                  <a:lnTo>
                    <a:pt x="2222570" y="1065630"/>
                  </a:lnTo>
                  <a:lnTo>
                    <a:pt x="2273115" y="1055343"/>
                  </a:lnTo>
                  <a:lnTo>
                    <a:pt x="3941091" y="1055343"/>
                  </a:lnTo>
                  <a:lnTo>
                    <a:pt x="3991636" y="1065630"/>
                  </a:lnTo>
                  <a:lnTo>
                    <a:pt x="4032910" y="1093442"/>
                  </a:lnTo>
                  <a:lnTo>
                    <a:pt x="4060849" y="1134716"/>
                  </a:lnTo>
                  <a:lnTo>
                    <a:pt x="4071009" y="1185388"/>
                  </a:lnTo>
                  <a:lnTo>
                    <a:pt x="4071009" y="1705058"/>
                  </a:lnTo>
                  <a:lnTo>
                    <a:pt x="4060849" y="1755603"/>
                  </a:lnTo>
                  <a:lnTo>
                    <a:pt x="4032910" y="1797004"/>
                  </a:lnTo>
                  <a:lnTo>
                    <a:pt x="3991636" y="1824816"/>
                  </a:lnTo>
                  <a:lnTo>
                    <a:pt x="3941091" y="1834976"/>
                  </a:lnTo>
                  <a:lnTo>
                    <a:pt x="2273115" y="1834976"/>
                  </a:lnTo>
                  <a:lnTo>
                    <a:pt x="2222570" y="1824816"/>
                  </a:lnTo>
                  <a:lnTo>
                    <a:pt x="2181296" y="1797004"/>
                  </a:lnTo>
                  <a:lnTo>
                    <a:pt x="2153484" y="1755603"/>
                  </a:lnTo>
                  <a:lnTo>
                    <a:pt x="2143197" y="1705058"/>
                  </a:lnTo>
                  <a:lnTo>
                    <a:pt x="2143197" y="1185388"/>
                  </a:lnTo>
                  <a:close/>
                </a:path>
                <a:path w="4071619" h="1835150">
                  <a:moveTo>
                    <a:pt x="56259" y="129917"/>
                  </a:moveTo>
                  <a:lnTo>
                    <a:pt x="66546" y="79372"/>
                  </a:lnTo>
                  <a:lnTo>
                    <a:pt x="94358" y="37972"/>
                  </a:lnTo>
                  <a:lnTo>
                    <a:pt x="135632" y="10159"/>
                  </a:lnTo>
                  <a:lnTo>
                    <a:pt x="186177" y="0"/>
                  </a:lnTo>
                  <a:lnTo>
                    <a:pt x="1806910" y="0"/>
                  </a:lnTo>
                  <a:lnTo>
                    <a:pt x="1857455" y="10159"/>
                  </a:lnTo>
                  <a:lnTo>
                    <a:pt x="1898729" y="37972"/>
                  </a:lnTo>
                  <a:lnTo>
                    <a:pt x="1926541" y="79372"/>
                  </a:lnTo>
                  <a:lnTo>
                    <a:pt x="1936828" y="129917"/>
                  </a:lnTo>
                  <a:lnTo>
                    <a:pt x="1936828" y="649588"/>
                  </a:lnTo>
                  <a:lnTo>
                    <a:pt x="1926541" y="700260"/>
                  </a:lnTo>
                  <a:lnTo>
                    <a:pt x="1898729" y="741534"/>
                  </a:lnTo>
                  <a:lnTo>
                    <a:pt x="1857455" y="769346"/>
                  </a:lnTo>
                  <a:lnTo>
                    <a:pt x="1806910" y="779633"/>
                  </a:lnTo>
                  <a:lnTo>
                    <a:pt x="186177" y="779633"/>
                  </a:lnTo>
                  <a:lnTo>
                    <a:pt x="135632" y="769346"/>
                  </a:lnTo>
                  <a:lnTo>
                    <a:pt x="94358" y="741534"/>
                  </a:lnTo>
                  <a:lnTo>
                    <a:pt x="66546" y="700260"/>
                  </a:lnTo>
                  <a:lnTo>
                    <a:pt x="56259" y="649588"/>
                  </a:lnTo>
                  <a:lnTo>
                    <a:pt x="56259" y="129917"/>
                  </a:lnTo>
                  <a:close/>
                </a:path>
              </a:pathLst>
            </a:custGeom>
            <a:ln w="22734">
              <a:solidFill>
                <a:srgbClr val="006E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8643619" y="8967505"/>
              <a:ext cx="1651635" cy="215900"/>
            </a:xfrm>
            <a:custGeom>
              <a:avLst/>
              <a:gdLst/>
              <a:ahLst/>
              <a:cxnLst/>
              <a:rect l="l" t="t" r="r" b="b"/>
              <a:pathLst>
                <a:path w="1651634" h="215900">
                  <a:moveTo>
                    <a:pt x="-218" y="35931"/>
                  </a:moveTo>
                  <a:lnTo>
                    <a:pt x="2575" y="21961"/>
                  </a:lnTo>
                  <a:lnTo>
                    <a:pt x="10195" y="10531"/>
                  </a:lnTo>
                  <a:lnTo>
                    <a:pt x="21625" y="2912"/>
                  </a:lnTo>
                  <a:lnTo>
                    <a:pt x="35594" y="118"/>
                  </a:lnTo>
                  <a:lnTo>
                    <a:pt x="1615180" y="118"/>
                  </a:lnTo>
                  <a:lnTo>
                    <a:pt x="1629150" y="2912"/>
                  </a:lnTo>
                  <a:lnTo>
                    <a:pt x="1640580" y="10531"/>
                  </a:lnTo>
                  <a:lnTo>
                    <a:pt x="1648326" y="21961"/>
                  </a:lnTo>
                  <a:lnTo>
                    <a:pt x="1651120" y="35931"/>
                  </a:lnTo>
                  <a:lnTo>
                    <a:pt x="1651120" y="179564"/>
                  </a:lnTo>
                  <a:lnTo>
                    <a:pt x="1648326" y="193534"/>
                  </a:lnTo>
                  <a:lnTo>
                    <a:pt x="1640580" y="204964"/>
                  </a:lnTo>
                  <a:lnTo>
                    <a:pt x="1629150" y="212583"/>
                  </a:lnTo>
                  <a:lnTo>
                    <a:pt x="1615180" y="215504"/>
                  </a:lnTo>
                  <a:lnTo>
                    <a:pt x="35594" y="215504"/>
                  </a:lnTo>
                  <a:lnTo>
                    <a:pt x="21625" y="212583"/>
                  </a:lnTo>
                  <a:lnTo>
                    <a:pt x="10195" y="204964"/>
                  </a:lnTo>
                  <a:lnTo>
                    <a:pt x="2575" y="193534"/>
                  </a:lnTo>
                  <a:lnTo>
                    <a:pt x="-218" y="179564"/>
                  </a:lnTo>
                  <a:lnTo>
                    <a:pt x="-218" y="35931"/>
                  </a:lnTo>
                  <a:close/>
                </a:path>
              </a:pathLst>
            </a:custGeom>
            <a:ln w="4785">
              <a:solidFill>
                <a:srgbClr val="006E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2137863" y="7109787"/>
              <a:ext cx="8273415" cy="1863725"/>
            </a:xfrm>
            <a:custGeom>
              <a:avLst/>
              <a:gdLst/>
              <a:ahLst/>
              <a:cxnLst/>
              <a:rect l="l" t="t" r="r" b="b"/>
              <a:pathLst>
                <a:path w="8273415" h="1863725">
                  <a:moveTo>
                    <a:pt x="4160033" y="157476"/>
                  </a:moveTo>
                  <a:lnTo>
                    <a:pt x="4170320" y="106931"/>
                  </a:lnTo>
                  <a:lnTo>
                    <a:pt x="4198132" y="65530"/>
                  </a:lnTo>
                  <a:lnTo>
                    <a:pt x="4239406" y="37718"/>
                  </a:lnTo>
                  <a:lnTo>
                    <a:pt x="4289951" y="27558"/>
                  </a:lnTo>
                  <a:lnTo>
                    <a:pt x="5978881" y="27558"/>
                  </a:lnTo>
                  <a:lnTo>
                    <a:pt x="6029426" y="37718"/>
                  </a:lnTo>
                  <a:lnTo>
                    <a:pt x="6070700" y="65530"/>
                  </a:lnTo>
                  <a:lnTo>
                    <a:pt x="6098639" y="106931"/>
                  </a:lnTo>
                  <a:lnTo>
                    <a:pt x="6108799" y="157476"/>
                  </a:lnTo>
                  <a:lnTo>
                    <a:pt x="6108799" y="677146"/>
                  </a:lnTo>
                  <a:lnTo>
                    <a:pt x="6098639" y="727818"/>
                  </a:lnTo>
                  <a:lnTo>
                    <a:pt x="6070700" y="769092"/>
                  </a:lnTo>
                  <a:lnTo>
                    <a:pt x="6029426" y="796904"/>
                  </a:lnTo>
                  <a:lnTo>
                    <a:pt x="5978881" y="807064"/>
                  </a:lnTo>
                  <a:lnTo>
                    <a:pt x="4289951" y="807064"/>
                  </a:lnTo>
                  <a:lnTo>
                    <a:pt x="4239406" y="796904"/>
                  </a:lnTo>
                  <a:lnTo>
                    <a:pt x="4198132" y="769092"/>
                  </a:lnTo>
                  <a:lnTo>
                    <a:pt x="4170320" y="727818"/>
                  </a:lnTo>
                  <a:lnTo>
                    <a:pt x="4160033" y="677146"/>
                  </a:lnTo>
                  <a:lnTo>
                    <a:pt x="4160033" y="157476"/>
                  </a:lnTo>
                  <a:close/>
                </a:path>
                <a:path w="8273415" h="1863725">
                  <a:moveTo>
                    <a:pt x="6324186" y="1213454"/>
                  </a:moveTo>
                  <a:lnTo>
                    <a:pt x="6334472" y="1162909"/>
                  </a:lnTo>
                  <a:lnTo>
                    <a:pt x="6362285" y="1121635"/>
                  </a:lnTo>
                  <a:lnTo>
                    <a:pt x="6403559" y="1093696"/>
                  </a:lnTo>
                  <a:lnTo>
                    <a:pt x="6454103" y="1083536"/>
                  </a:lnTo>
                  <a:lnTo>
                    <a:pt x="8143034" y="1083536"/>
                  </a:lnTo>
                  <a:lnTo>
                    <a:pt x="8193578" y="1093696"/>
                  </a:lnTo>
                  <a:lnTo>
                    <a:pt x="8234852" y="1121635"/>
                  </a:lnTo>
                  <a:lnTo>
                    <a:pt x="8262665" y="1162909"/>
                  </a:lnTo>
                  <a:lnTo>
                    <a:pt x="8272951" y="1213454"/>
                  </a:lnTo>
                  <a:lnTo>
                    <a:pt x="8272951" y="1733252"/>
                  </a:lnTo>
                  <a:lnTo>
                    <a:pt x="8262665" y="1783796"/>
                  </a:lnTo>
                  <a:lnTo>
                    <a:pt x="8234852" y="1825070"/>
                  </a:lnTo>
                  <a:lnTo>
                    <a:pt x="8193578" y="1852883"/>
                  </a:lnTo>
                  <a:lnTo>
                    <a:pt x="8143034" y="1863169"/>
                  </a:lnTo>
                  <a:lnTo>
                    <a:pt x="6454103" y="1863169"/>
                  </a:lnTo>
                  <a:lnTo>
                    <a:pt x="6403559" y="1852883"/>
                  </a:lnTo>
                  <a:lnTo>
                    <a:pt x="6362285" y="1825070"/>
                  </a:lnTo>
                  <a:lnTo>
                    <a:pt x="6334472" y="1783796"/>
                  </a:lnTo>
                  <a:lnTo>
                    <a:pt x="6324186" y="1733252"/>
                  </a:lnTo>
                  <a:lnTo>
                    <a:pt x="6324186" y="1213454"/>
                  </a:lnTo>
                  <a:close/>
                </a:path>
                <a:path w="8273415" h="1863725">
                  <a:moveTo>
                    <a:pt x="2108400" y="144903"/>
                  </a:moveTo>
                  <a:lnTo>
                    <a:pt x="2118687" y="94358"/>
                  </a:lnTo>
                  <a:lnTo>
                    <a:pt x="2146499" y="52957"/>
                  </a:lnTo>
                  <a:lnTo>
                    <a:pt x="2187773" y="25145"/>
                  </a:lnTo>
                  <a:lnTo>
                    <a:pt x="2238318" y="14985"/>
                  </a:lnTo>
                  <a:lnTo>
                    <a:pt x="3927248" y="14985"/>
                  </a:lnTo>
                  <a:lnTo>
                    <a:pt x="3977793" y="25145"/>
                  </a:lnTo>
                  <a:lnTo>
                    <a:pt x="4019067" y="52957"/>
                  </a:lnTo>
                  <a:lnTo>
                    <a:pt x="4047006" y="94358"/>
                  </a:lnTo>
                  <a:lnTo>
                    <a:pt x="4057166" y="144903"/>
                  </a:lnTo>
                  <a:lnTo>
                    <a:pt x="4057166" y="664574"/>
                  </a:lnTo>
                  <a:lnTo>
                    <a:pt x="4047006" y="715245"/>
                  </a:lnTo>
                  <a:lnTo>
                    <a:pt x="4019067" y="756519"/>
                  </a:lnTo>
                  <a:lnTo>
                    <a:pt x="3977793" y="784332"/>
                  </a:lnTo>
                  <a:lnTo>
                    <a:pt x="3927248" y="794618"/>
                  </a:lnTo>
                  <a:lnTo>
                    <a:pt x="2238318" y="794618"/>
                  </a:lnTo>
                  <a:lnTo>
                    <a:pt x="2187773" y="784332"/>
                  </a:lnTo>
                  <a:lnTo>
                    <a:pt x="2146499" y="756519"/>
                  </a:lnTo>
                  <a:lnTo>
                    <a:pt x="2118687" y="715245"/>
                  </a:lnTo>
                  <a:lnTo>
                    <a:pt x="2108400" y="664574"/>
                  </a:lnTo>
                  <a:lnTo>
                    <a:pt x="2108400" y="144903"/>
                  </a:lnTo>
                  <a:close/>
                </a:path>
                <a:path w="8273415" h="1863725">
                  <a:moveTo>
                    <a:pt x="2119195" y="1184753"/>
                  </a:moveTo>
                  <a:lnTo>
                    <a:pt x="2129482" y="1134208"/>
                  </a:lnTo>
                  <a:lnTo>
                    <a:pt x="2157294" y="1092934"/>
                  </a:lnTo>
                  <a:lnTo>
                    <a:pt x="2198568" y="1064995"/>
                  </a:lnTo>
                  <a:lnTo>
                    <a:pt x="2249113" y="1054835"/>
                  </a:lnTo>
                  <a:lnTo>
                    <a:pt x="3938043" y="1054835"/>
                  </a:lnTo>
                  <a:lnTo>
                    <a:pt x="3988588" y="1064995"/>
                  </a:lnTo>
                  <a:lnTo>
                    <a:pt x="4029862" y="1092934"/>
                  </a:lnTo>
                  <a:lnTo>
                    <a:pt x="4057674" y="1134208"/>
                  </a:lnTo>
                  <a:lnTo>
                    <a:pt x="4067961" y="1184753"/>
                  </a:lnTo>
                  <a:lnTo>
                    <a:pt x="4067961" y="1704550"/>
                  </a:lnTo>
                  <a:lnTo>
                    <a:pt x="4057674" y="1755095"/>
                  </a:lnTo>
                  <a:lnTo>
                    <a:pt x="4029862" y="1796369"/>
                  </a:lnTo>
                  <a:lnTo>
                    <a:pt x="3988588" y="1824181"/>
                  </a:lnTo>
                  <a:lnTo>
                    <a:pt x="3938043" y="1834468"/>
                  </a:lnTo>
                  <a:lnTo>
                    <a:pt x="2249113" y="1834468"/>
                  </a:lnTo>
                  <a:lnTo>
                    <a:pt x="2198568" y="1824181"/>
                  </a:lnTo>
                  <a:lnTo>
                    <a:pt x="2157294" y="1796369"/>
                  </a:lnTo>
                  <a:lnTo>
                    <a:pt x="2129482" y="1755095"/>
                  </a:lnTo>
                  <a:lnTo>
                    <a:pt x="2119195" y="1704550"/>
                  </a:lnTo>
                  <a:lnTo>
                    <a:pt x="2119195" y="1184753"/>
                  </a:lnTo>
                  <a:close/>
                </a:path>
                <a:path w="8273415" h="1863725">
                  <a:moveTo>
                    <a:pt x="4226453" y="1200754"/>
                  </a:moveTo>
                  <a:lnTo>
                    <a:pt x="4236739" y="1150336"/>
                  </a:lnTo>
                  <a:lnTo>
                    <a:pt x="4264552" y="1109062"/>
                  </a:lnTo>
                  <a:lnTo>
                    <a:pt x="4305826" y="1081123"/>
                  </a:lnTo>
                  <a:lnTo>
                    <a:pt x="4356370" y="1070963"/>
                  </a:lnTo>
                  <a:lnTo>
                    <a:pt x="6045428" y="1070963"/>
                  </a:lnTo>
                  <a:lnTo>
                    <a:pt x="6095972" y="1081123"/>
                  </a:lnTo>
                  <a:lnTo>
                    <a:pt x="6137246" y="1109062"/>
                  </a:lnTo>
                  <a:lnTo>
                    <a:pt x="6165059" y="1150336"/>
                  </a:lnTo>
                  <a:lnTo>
                    <a:pt x="6175218" y="1200754"/>
                  </a:lnTo>
                  <a:lnTo>
                    <a:pt x="6175218" y="1720171"/>
                  </a:lnTo>
                  <a:lnTo>
                    <a:pt x="6165059" y="1770716"/>
                  </a:lnTo>
                  <a:lnTo>
                    <a:pt x="6137246" y="1811990"/>
                  </a:lnTo>
                  <a:lnTo>
                    <a:pt x="6095972" y="1839802"/>
                  </a:lnTo>
                  <a:lnTo>
                    <a:pt x="6045428" y="1849962"/>
                  </a:lnTo>
                  <a:lnTo>
                    <a:pt x="4356370" y="1849962"/>
                  </a:lnTo>
                  <a:lnTo>
                    <a:pt x="4305826" y="1839802"/>
                  </a:lnTo>
                  <a:lnTo>
                    <a:pt x="4264552" y="1811990"/>
                  </a:lnTo>
                  <a:lnTo>
                    <a:pt x="4236739" y="1770716"/>
                  </a:lnTo>
                  <a:lnTo>
                    <a:pt x="4226453" y="1720171"/>
                  </a:lnTo>
                  <a:lnTo>
                    <a:pt x="4226453" y="1200754"/>
                  </a:lnTo>
                  <a:close/>
                </a:path>
                <a:path w="8273415" h="1863725">
                  <a:moveTo>
                    <a:pt x="28701" y="1176371"/>
                  </a:moveTo>
                  <a:lnTo>
                    <a:pt x="38861" y="1125826"/>
                  </a:lnTo>
                  <a:lnTo>
                    <a:pt x="66800" y="1084552"/>
                  </a:lnTo>
                  <a:lnTo>
                    <a:pt x="108074" y="1056613"/>
                  </a:lnTo>
                  <a:lnTo>
                    <a:pt x="158618" y="1046453"/>
                  </a:lnTo>
                  <a:lnTo>
                    <a:pt x="1847422" y="1046453"/>
                  </a:lnTo>
                  <a:lnTo>
                    <a:pt x="1898094" y="1056613"/>
                  </a:lnTo>
                  <a:lnTo>
                    <a:pt x="1939367" y="1084552"/>
                  </a:lnTo>
                  <a:lnTo>
                    <a:pt x="1967180" y="1125826"/>
                  </a:lnTo>
                  <a:lnTo>
                    <a:pt x="1977467" y="1176371"/>
                  </a:lnTo>
                  <a:lnTo>
                    <a:pt x="1977467" y="1696169"/>
                  </a:lnTo>
                  <a:lnTo>
                    <a:pt x="1967180" y="1746713"/>
                  </a:lnTo>
                  <a:lnTo>
                    <a:pt x="1939367" y="1787987"/>
                  </a:lnTo>
                  <a:lnTo>
                    <a:pt x="1898094" y="1815800"/>
                  </a:lnTo>
                  <a:lnTo>
                    <a:pt x="1847422" y="1826086"/>
                  </a:lnTo>
                  <a:lnTo>
                    <a:pt x="158618" y="1826086"/>
                  </a:lnTo>
                  <a:lnTo>
                    <a:pt x="108074" y="1815800"/>
                  </a:lnTo>
                  <a:lnTo>
                    <a:pt x="66800" y="1787987"/>
                  </a:lnTo>
                  <a:lnTo>
                    <a:pt x="38861" y="1746713"/>
                  </a:lnTo>
                  <a:lnTo>
                    <a:pt x="28701" y="1696169"/>
                  </a:lnTo>
                  <a:lnTo>
                    <a:pt x="28701" y="1176371"/>
                  </a:lnTo>
                  <a:close/>
                </a:path>
                <a:path w="8273415" h="1863725">
                  <a:moveTo>
                    <a:pt x="0" y="129790"/>
                  </a:moveTo>
                  <a:lnTo>
                    <a:pt x="10159" y="79245"/>
                  </a:lnTo>
                  <a:lnTo>
                    <a:pt x="37972" y="37972"/>
                  </a:lnTo>
                  <a:lnTo>
                    <a:pt x="79245" y="10159"/>
                  </a:lnTo>
                  <a:lnTo>
                    <a:pt x="129790" y="0"/>
                  </a:lnTo>
                  <a:lnTo>
                    <a:pt x="1818848" y="0"/>
                  </a:lnTo>
                  <a:lnTo>
                    <a:pt x="1869392" y="10159"/>
                  </a:lnTo>
                  <a:lnTo>
                    <a:pt x="1910666" y="37972"/>
                  </a:lnTo>
                  <a:lnTo>
                    <a:pt x="1938479" y="79245"/>
                  </a:lnTo>
                  <a:lnTo>
                    <a:pt x="1948638" y="129790"/>
                  </a:lnTo>
                  <a:lnTo>
                    <a:pt x="1948638" y="649207"/>
                  </a:lnTo>
                  <a:lnTo>
                    <a:pt x="1938479" y="699752"/>
                  </a:lnTo>
                  <a:lnTo>
                    <a:pt x="1910666" y="741026"/>
                  </a:lnTo>
                  <a:lnTo>
                    <a:pt x="1869392" y="768838"/>
                  </a:lnTo>
                  <a:lnTo>
                    <a:pt x="1818848" y="778998"/>
                  </a:lnTo>
                  <a:lnTo>
                    <a:pt x="129790" y="778998"/>
                  </a:lnTo>
                  <a:lnTo>
                    <a:pt x="79245" y="768838"/>
                  </a:lnTo>
                  <a:lnTo>
                    <a:pt x="37972" y="741026"/>
                  </a:lnTo>
                  <a:lnTo>
                    <a:pt x="10159" y="699752"/>
                  </a:lnTo>
                  <a:lnTo>
                    <a:pt x="0" y="649207"/>
                  </a:lnTo>
                  <a:lnTo>
                    <a:pt x="0" y="129790"/>
                  </a:lnTo>
                  <a:close/>
                </a:path>
              </a:pathLst>
            </a:custGeom>
            <a:ln w="22734">
              <a:solidFill>
                <a:srgbClr val="006E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424050" y="7003704"/>
              <a:ext cx="14074140" cy="2299970"/>
            </a:xfrm>
            <a:custGeom>
              <a:avLst/>
              <a:gdLst/>
              <a:ahLst/>
              <a:cxnLst/>
              <a:rect l="l" t="t" r="r" b="b"/>
              <a:pathLst>
                <a:path w="14074140" h="2299970">
                  <a:moveTo>
                    <a:pt x="-35" y="383444"/>
                  </a:moveTo>
                  <a:lnTo>
                    <a:pt x="3011" y="335312"/>
                  </a:lnTo>
                  <a:lnTo>
                    <a:pt x="11647" y="289085"/>
                  </a:lnTo>
                  <a:lnTo>
                    <a:pt x="25744" y="244890"/>
                  </a:lnTo>
                  <a:lnTo>
                    <a:pt x="44920" y="203235"/>
                  </a:lnTo>
                  <a:lnTo>
                    <a:pt x="68669" y="164501"/>
                  </a:lnTo>
                  <a:lnTo>
                    <a:pt x="96735" y="128815"/>
                  </a:lnTo>
                  <a:lnTo>
                    <a:pt x="128738" y="96939"/>
                  </a:lnTo>
                  <a:lnTo>
                    <a:pt x="164297" y="68873"/>
                  </a:lnTo>
                  <a:lnTo>
                    <a:pt x="203031" y="45124"/>
                  </a:lnTo>
                  <a:lnTo>
                    <a:pt x="244686" y="25948"/>
                  </a:lnTo>
                  <a:lnTo>
                    <a:pt x="288881" y="11851"/>
                  </a:lnTo>
                  <a:lnTo>
                    <a:pt x="335108" y="3215"/>
                  </a:lnTo>
                  <a:lnTo>
                    <a:pt x="383240" y="167"/>
                  </a:lnTo>
                  <a:lnTo>
                    <a:pt x="13690472" y="167"/>
                  </a:lnTo>
                  <a:lnTo>
                    <a:pt x="13738476" y="3215"/>
                  </a:lnTo>
                  <a:lnTo>
                    <a:pt x="13784830" y="11851"/>
                  </a:lnTo>
                  <a:lnTo>
                    <a:pt x="13828898" y="25948"/>
                  </a:lnTo>
                  <a:lnTo>
                    <a:pt x="13870553" y="45124"/>
                  </a:lnTo>
                  <a:lnTo>
                    <a:pt x="13909414" y="68873"/>
                  </a:lnTo>
                  <a:lnTo>
                    <a:pt x="13944973" y="96939"/>
                  </a:lnTo>
                  <a:lnTo>
                    <a:pt x="13976976" y="128815"/>
                  </a:lnTo>
                  <a:lnTo>
                    <a:pt x="14005043" y="164501"/>
                  </a:lnTo>
                  <a:lnTo>
                    <a:pt x="14028791" y="203235"/>
                  </a:lnTo>
                  <a:lnTo>
                    <a:pt x="14047840" y="244890"/>
                  </a:lnTo>
                  <a:lnTo>
                    <a:pt x="14061937" y="289085"/>
                  </a:lnTo>
                  <a:lnTo>
                    <a:pt x="14070700" y="335312"/>
                  </a:lnTo>
                  <a:lnTo>
                    <a:pt x="14073621" y="383444"/>
                  </a:lnTo>
                  <a:lnTo>
                    <a:pt x="14073621" y="1916295"/>
                  </a:lnTo>
                  <a:lnTo>
                    <a:pt x="14070700" y="1964300"/>
                  </a:lnTo>
                  <a:lnTo>
                    <a:pt x="14061937" y="2010654"/>
                  </a:lnTo>
                  <a:lnTo>
                    <a:pt x="14047840" y="2054848"/>
                  </a:lnTo>
                  <a:lnTo>
                    <a:pt x="14028791" y="2096503"/>
                  </a:lnTo>
                  <a:lnTo>
                    <a:pt x="14005043" y="2135237"/>
                  </a:lnTo>
                  <a:lnTo>
                    <a:pt x="13976976" y="2170796"/>
                  </a:lnTo>
                  <a:lnTo>
                    <a:pt x="13944973" y="2202800"/>
                  </a:lnTo>
                  <a:lnTo>
                    <a:pt x="13909414" y="2230866"/>
                  </a:lnTo>
                  <a:lnTo>
                    <a:pt x="13870553" y="2254614"/>
                  </a:lnTo>
                  <a:lnTo>
                    <a:pt x="13828898" y="2273664"/>
                  </a:lnTo>
                  <a:lnTo>
                    <a:pt x="13784830" y="2287761"/>
                  </a:lnTo>
                  <a:lnTo>
                    <a:pt x="13738476" y="2296523"/>
                  </a:lnTo>
                  <a:lnTo>
                    <a:pt x="13690472" y="2299571"/>
                  </a:lnTo>
                  <a:lnTo>
                    <a:pt x="383240" y="2299571"/>
                  </a:lnTo>
                  <a:lnTo>
                    <a:pt x="335108" y="2296523"/>
                  </a:lnTo>
                  <a:lnTo>
                    <a:pt x="288881" y="2287761"/>
                  </a:lnTo>
                  <a:lnTo>
                    <a:pt x="244686" y="2273664"/>
                  </a:lnTo>
                  <a:lnTo>
                    <a:pt x="203031" y="2254614"/>
                  </a:lnTo>
                  <a:lnTo>
                    <a:pt x="164297" y="2230866"/>
                  </a:lnTo>
                  <a:lnTo>
                    <a:pt x="128738" y="2202800"/>
                  </a:lnTo>
                  <a:lnTo>
                    <a:pt x="96735" y="2170796"/>
                  </a:lnTo>
                  <a:lnTo>
                    <a:pt x="68669" y="2135237"/>
                  </a:lnTo>
                  <a:lnTo>
                    <a:pt x="44920" y="2096503"/>
                  </a:lnTo>
                  <a:lnTo>
                    <a:pt x="25744" y="2054848"/>
                  </a:lnTo>
                  <a:lnTo>
                    <a:pt x="11647" y="2010654"/>
                  </a:lnTo>
                  <a:lnTo>
                    <a:pt x="3011" y="1964300"/>
                  </a:lnTo>
                  <a:lnTo>
                    <a:pt x="-35" y="1916295"/>
                  </a:lnTo>
                  <a:lnTo>
                    <a:pt x="-35" y="383444"/>
                  </a:lnTo>
                  <a:close/>
                </a:path>
              </a:pathLst>
            </a:custGeom>
            <a:ln w="29915">
              <a:solidFill>
                <a:srgbClr val="9537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8388095" y="7135911"/>
              <a:ext cx="2040255" cy="779780"/>
            </a:xfrm>
            <a:custGeom>
              <a:avLst/>
              <a:gdLst/>
              <a:ahLst/>
              <a:cxnLst/>
              <a:rect l="l" t="t" r="r" b="b"/>
              <a:pathLst>
                <a:path w="2040254" h="779779">
                  <a:moveTo>
                    <a:pt x="-211" y="130082"/>
                  </a:moveTo>
                  <a:lnTo>
                    <a:pt x="9947" y="79537"/>
                  </a:lnTo>
                  <a:lnTo>
                    <a:pt x="37887" y="38263"/>
                  </a:lnTo>
                  <a:lnTo>
                    <a:pt x="79161" y="10451"/>
                  </a:lnTo>
                  <a:lnTo>
                    <a:pt x="129705" y="164"/>
                  </a:lnTo>
                  <a:lnTo>
                    <a:pt x="1909565" y="164"/>
                  </a:lnTo>
                  <a:lnTo>
                    <a:pt x="1960110" y="10451"/>
                  </a:lnTo>
                  <a:lnTo>
                    <a:pt x="2001384" y="38263"/>
                  </a:lnTo>
                  <a:lnTo>
                    <a:pt x="2029196" y="79537"/>
                  </a:lnTo>
                  <a:lnTo>
                    <a:pt x="2039483" y="130082"/>
                  </a:lnTo>
                  <a:lnTo>
                    <a:pt x="2039483" y="649880"/>
                  </a:lnTo>
                  <a:lnTo>
                    <a:pt x="2029196" y="700424"/>
                  </a:lnTo>
                  <a:lnTo>
                    <a:pt x="2001384" y="741698"/>
                  </a:lnTo>
                  <a:lnTo>
                    <a:pt x="1960110" y="769638"/>
                  </a:lnTo>
                  <a:lnTo>
                    <a:pt x="1909565" y="779797"/>
                  </a:lnTo>
                  <a:lnTo>
                    <a:pt x="129705" y="779797"/>
                  </a:lnTo>
                  <a:lnTo>
                    <a:pt x="79161" y="769638"/>
                  </a:lnTo>
                  <a:lnTo>
                    <a:pt x="37887" y="741698"/>
                  </a:lnTo>
                  <a:lnTo>
                    <a:pt x="9947" y="700424"/>
                  </a:lnTo>
                  <a:lnTo>
                    <a:pt x="-211" y="649880"/>
                  </a:lnTo>
                  <a:lnTo>
                    <a:pt x="-211" y="130082"/>
                  </a:lnTo>
                  <a:close/>
                </a:path>
              </a:pathLst>
            </a:custGeom>
            <a:ln w="22734">
              <a:solidFill>
                <a:srgbClr val="006E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015999" y="7295677"/>
              <a:ext cx="775335" cy="1682750"/>
            </a:xfrm>
            <a:custGeom>
              <a:avLst/>
              <a:gdLst/>
              <a:ahLst/>
              <a:cxnLst/>
              <a:rect l="l" t="t" r="r" b="b"/>
              <a:pathLst>
                <a:path w="775335" h="1682750">
                  <a:moveTo>
                    <a:pt x="387441" y="160"/>
                  </a:moveTo>
                  <a:lnTo>
                    <a:pt x="330165" y="3081"/>
                  </a:lnTo>
                  <a:lnTo>
                    <a:pt x="275557" y="11590"/>
                  </a:lnTo>
                  <a:lnTo>
                    <a:pt x="224072" y="25305"/>
                  </a:lnTo>
                  <a:lnTo>
                    <a:pt x="176436" y="43847"/>
                  </a:lnTo>
                  <a:lnTo>
                    <a:pt x="133219" y="66579"/>
                  </a:lnTo>
                  <a:lnTo>
                    <a:pt x="95006" y="93249"/>
                  </a:lnTo>
                  <a:lnTo>
                    <a:pt x="62393" y="123474"/>
                  </a:lnTo>
                  <a:lnTo>
                    <a:pt x="35977" y="156747"/>
                  </a:lnTo>
                  <a:lnTo>
                    <a:pt x="16382" y="192687"/>
                  </a:lnTo>
                  <a:lnTo>
                    <a:pt x="4177" y="230913"/>
                  </a:lnTo>
                  <a:lnTo>
                    <a:pt x="-25" y="270917"/>
                  </a:lnTo>
                  <a:lnTo>
                    <a:pt x="-25" y="1411983"/>
                  </a:lnTo>
                  <a:lnTo>
                    <a:pt x="4177" y="1451987"/>
                  </a:lnTo>
                  <a:lnTo>
                    <a:pt x="16382" y="1490086"/>
                  </a:lnTo>
                  <a:lnTo>
                    <a:pt x="35977" y="1526026"/>
                  </a:lnTo>
                  <a:lnTo>
                    <a:pt x="62393" y="1559300"/>
                  </a:lnTo>
                  <a:lnTo>
                    <a:pt x="95006" y="1589525"/>
                  </a:lnTo>
                  <a:lnTo>
                    <a:pt x="133219" y="1616194"/>
                  </a:lnTo>
                  <a:lnTo>
                    <a:pt x="176436" y="1639054"/>
                  </a:lnTo>
                  <a:lnTo>
                    <a:pt x="224072" y="1657468"/>
                  </a:lnTo>
                  <a:lnTo>
                    <a:pt x="275557" y="1671184"/>
                  </a:lnTo>
                  <a:lnTo>
                    <a:pt x="330165" y="1679693"/>
                  </a:lnTo>
                  <a:lnTo>
                    <a:pt x="387441" y="1682613"/>
                  </a:lnTo>
                  <a:lnTo>
                    <a:pt x="444590" y="1679693"/>
                  </a:lnTo>
                  <a:lnTo>
                    <a:pt x="499325" y="1671184"/>
                  </a:lnTo>
                  <a:lnTo>
                    <a:pt x="550759" y="1657468"/>
                  </a:lnTo>
                  <a:lnTo>
                    <a:pt x="598383" y="1639054"/>
                  </a:lnTo>
                  <a:lnTo>
                    <a:pt x="641562" y="1616194"/>
                  </a:lnTo>
                  <a:lnTo>
                    <a:pt x="679788" y="1589525"/>
                  </a:lnTo>
                  <a:lnTo>
                    <a:pt x="712426" y="1559300"/>
                  </a:lnTo>
                  <a:lnTo>
                    <a:pt x="738841" y="1526026"/>
                  </a:lnTo>
                  <a:lnTo>
                    <a:pt x="758399" y="1490086"/>
                  </a:lnTo>
                  <a:lnTo>
                    <a:pt x="770590" y="1451987"/>
                  </a:lnTo>
                  <a:lnTo>
                    <a:pt x="774781" y="1411983"/>
                  </a:lnTo>
                  <a:lnTo>
                    <a:pt x="774781" y="270917"/>
                  </a:lnTo>
                  <a:lnTo>
                    <a:pt x="770590" y="230913"/>
                  </a:lnTo>
                  <a:lnTo>
                    <a:pt x="758399" y="192687"/>
                  </a:lnTo>
                  <a:lnTo>
                    <a:pt x="738841" y="156747"/>
                  </a:lnTo>
                  <a:lnTo>
                    <a:pt x="712426" y="123474"/>
                  </a:lnTo>
                  <a:lnTo>
                    <a:pt x="679788" y="93249"/>
                  </a:lnTo>
                  <a:lnTo>
                    <a:pt x="641562" y="66579"/>
                  </a:lnTo>
                  <a:lnTo>
                    <a:pt x="598383" y="43847"/>
                  </a:lnTo>
                  <a:lnTo>
                    <a:pt x="550759" y="25305"/>
                  </a:lnTo>
                  <a:lnTo>
                    <a:pt x="499325" y="11590"/>
                  </a:lnTo>
                  <a:lnTo>
                    <a:pt x="444590" y="3081"/>
                  </a:lnTo>
                  <a:lnTo>
                    <a:pt x="387441" y="16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015999" y="7295677"/>
              <a:ext cx="775335" cy="1682750"/>
            </a:xfrm>
            <a:custGeom>
              <a:avLst/>
              <a:gdLst/>
              <a:ahLst/>
              <a:cxnLst/>
              <a:rect l="l" t="t" r="r" b="b"/>
              <a:pathLst>
                <a:path w="775335" h="1682750">
                  <a:moveTo>
                    <a:pt x="-25" y="1411983"/>
                  </a:moveTo>
                  <a:lnTo>
                    <a:pt x="-25" y="270917"/>
                  </a:lnTo>
                  <a:lnTo>
                    <a:pt x="4177" y="230913"/>
                  </a:lnTo>
                  <a:lnTo>
                    <a:pt x="16382" y="192687"/>
                  </a:lnTo>
                  <a:lnTo>
                    <a:pt x="35977" y="156747"/>
                  </a:lnTo>
                  <a:lnTo>
                    <a:pt x="62393" y="123474"/>
                  </a:lnTo>
                  <a:lnTo>
                    <a:pt x="95006" y="93249"/>
                  </a:lnTo>
                  <a:lnTo>
                    <a:pt x="133219" y="66579"/>
                  </a:lnTo>
                  <a:lnTo>
                    <a:pt x="176436" y="43847"/>
                  </a:lnTo>
                  <a:lnTo>
                    <a:pt x="224072" y="25305"/>
                  </a:lnTo>
                  <a:lnTo>
                    <a:pt x="275557" y="11590"/>
                  </a:lnTo>
                  <a:lnTo>
                    <a:pt x="330165" y="3081"/>
                  </a:lnTo>
                  <a:lnTo>
                    <a:pt x="387441" y="160"/>
                  </a:lnTo>
                  <a:lnTo>
                    <a:pt x="444590" y="3081"/>
                  </a:lnTo>
                  <a:lnTo>
                    <a:pt x="499325" y="11590"/>
                  </a:lnTo>
                  <a:lnTo>
                    <a:pt x="550759" y="25305"/>
                  </a:lnTo>
                  <a:lnTo>
                    <a:pt x="598383" y="43847"/>
                  </a:lnTo>
                  <a:lnTo>
                    <a:pt x="641562" y="66579"/>
                  </a:lnTo>
                  <a:lnTo>
                    <a:pt x="679788" y="93249"/>
                  </a:lnTo>
                  <a:lnTo>
                    <a:pt x="712426" y="123474"/>
                  </a:lnTo>
                  <a:lnTo>
                    <a:pt x="738841" y="156747"/>
                  </a:lnTo>
                  <a:lnTo>
                    <a:pt x="758399" y="192687"/>
                  </a:lnTo>
                  <a:lnTo>
                    <a:pt x="770590" y="230913"/>
                  </a:lnTo>
                  <a:lnTo>
                    <a:pt x="774781" y="270917"/>
                  </a:lnTo>
                  <a:lnTo>
                    <a:pt x="774781" y="1411983"/>
                  </a:lnTo>
                  <a:lnTo>
                    <a:pt x="770590" y="1451987"/>
                  </a:lnTo>
                  <a:lnTo>
                    <a:pt x="758399" y="1490086"/>
                  </a:lnTo>
                  <a:lnTo>
                    <a:pt x="738841" y="1526026"/>
                  </a:lnTo>
                  <a:lnTo>
                    <a:pt x="712426" y="1559300"/>
                  </a:lnTo>
                  <a:lnTo>
                    <a:pt x="679788" y="1589525"/>
                  </a:lnTo>
                  <a:lnTo>
                    <a:pt x="641562" y="1616194"/>
                  </a:lnTo>
                  <a:lnTo>
                    <a:pt x="598383" y="1639054"/>
                  </a:lnTo>
                  <a:lnTo>
                    <a:pt x="550759" y="1657468"/>
                  </a:lnTo>
                  <a:lnTo>
                    <a:pt x="499325" y="1671184"/>
                  </a:lnTo>
                  <a:lnTo>
                    <a:pt x="444590" y="1679693"/>
                  </a:lnTo>
                  <a:lnTo>
                    <a:pt x="387441" y="1682613"/>
                  </a:lnTo>
                  <a:lnTo>
                    <a:pt x="330165" y="1679693"/>
                  </a:lnTo>
                  <a:lnTo>
                    <a:pt x="275557" y="1671184"/>
                  </a:lnTo>
                  <a:lnTo>
                    <a:pt x="224072" y="1657468"/>
                  </a:lnTo>
                  <a:lnTo>
                    <a:pt x="176436" y="1639054"/>
                  </a:lnTo>
                  <a:lnTo>
                    <a:pt x="133219" y="1616194"/>
                  </a:lnTo>
                  <a:lnTo>
                    <a:pt x="95006" y="1589525"/>
                  </a:lnTo>
                  <a:lnTo>
                    <a:pt x="62393" y="1559300"/>
                  </a:lnTo>
                  <a:lnTo>
                    <a:pt x="35977" y="1526026"/>
                  </a:lnTo>
                  <a:lnTo>
                    <a:pt x="16382" y="1490086"/>
                  </a:lnTo>
                  <a:lnTo>
                    <a:pt x="4177" y="1451987"/>
                  </a:lnTo>
                  <a:lnTo>
                    <a:pt x="-25" y="1411983"/>
                  </a:lnTo>
                  <a:close/>
                </a:path>
              </a:pathLst>
            </a:custGeom>
            <a:ln w="4785">
              <a:solidFill>
                <a:srgbClr val="9537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2659613" y="7136546"/>
              <a:ext cx="1948814" cy="779780"/>
            </a:xfrm>
            <a:custGeom>
              <a:avLst/>
              <a:gdLst/>
              <a:ahLst/>
              <a:cxnLst/>
              <a:rect l="l" t="t" r="r" b="b"/>
              <a:pathLst>
                <a:path w="1948815" h="779779">
                  <a:moveTo>
                    <a:pt x="-319" y="130082"/>
                  </a:moveTo>
                  <a:lnTo>
                    <a:pt x="9839" y="79537"/>
                  </a:lnTo>
                  <a:lnTo>
                    <a:pt x="37779" y="38263"/>
                  </a:lnTo>
                  <a:lnTo>
                    <a:pt x="79053" y="10324"/>
                  </a:lnTo>
                  <a:lnTo>
                    <a:pt x="129597" y="164"/>
                  </a:lnTo>
                  <a:lnTo>
                    <a:pt x="1818401" y="164"/>
                  </a:lnTo>
                  <a:lnTo>
                    <a:pt x="1869072" y="10324"/>
                  </a:lnTo>
                  <a:lnTo>
                    <a:pt x="1910346" y="38263"/>
                  </a:lnTo>
                  <a:lnTo>
                    <a:pt x="1938159" y="79537"/>
                  </a:lnTo>
                  <a:lnTo>
                    <a:pt x="1948445" y="130082"/>
                  </a:lnTo>
                  <a:lnTo>
                    <a:pt x="1948445" y="649880"/>
                  </a:lnTo>
                  <a:lnTo>
                    <a:pt x="1938159" y="700424"/>
                  </a:lnTo>
                  <a:lnTo>
                    <a:pt x="1910346" y="741698"/>
                  </a:lnTo>
                  <a:lnTo>
                    <a:pt x="1869072" y="769511"/>
                  </a:lnTo>
                  <a:lnTo>
                    <a:pt x="1818401" y="779797"/>
                  </a:lnTo>
                  <a:lnTo>
                    <a:pt x="129597" y="779797"/>
                  </a:lnTo>
                  <a:lnTo>
                    <a:pt x="79053" y="769511"/>
                  </a:lnTo>
                  <a:lnTo>
                    <a:pt x="37779" y="741698"/>
                  </a:lnTo>
                  <a:lnTo>
                    <a:pt x="9839" y="700424"/>
                  </a:lnTo>
                  <a:lnTo>
                    <a:pt x="-319" y="649880"/>
                  </a:lnTo>
                  <a:lnTo>
                    <a:pt x="-319" y="130082"/>
                  </a:lnTo>
                  <a:close/>
                </a:path>
              </a:pathLst>
            </a:custGeom>
            <a:ln w="22734">
              <a:solidFill>
                <a:srgbClr val="006E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4369578" y="7893612"/>
              <a:ext cx="10063480" cy="1295400"/>
            </a:xfrm>
            <a:custGeom>
              <a:avLst/>
              <a:gdLst/>
              <a:ahLst/>
              <a:cxnLst/>
              <a:rect l="l" t="t" r="r" b="b"/>
              <a:pathLst>
                <a:path w="10063480" h="1295400">
                  <a:moveTo>
                    <a:pt x="0" y="35813"/>
                  </a:moveTo>
                  <a:lnTo>
                    <a:pt x="2793" y="21843"/>
                  </a:lnTo>
                  <a:lnTo>
                    <a:pt x="10540" y="10413"/>
                  </a:lnTo>
                  <a:lnTo>
                    <a:pt x="21843" y="2793"/>
                  </a:lnTo>
                  <a:lnTo>
                    <a:pt x="35813" y="0"/>
                  </a:lnTo>
                  <a:lnTo>
                    <a:pt x="1615399" y="0"/>
                  </a:lnTo>
                  <a:lnTo>
                    <a:pt x="1629368" y="2793"/>
                  </a:lnTo>
                  <a:lnTo>
                    <a:pt x="1640798" y="10413"/>
                  </a:lnTo>
                  <a:lnTo>
                    <a:pt x="1648545" y="21843"/>
                  </a:lnTo>
                  <a:lnTo>
                    <a:pt x="1651339" y="35813"/>
                  </a:lnTo>
                  <a:lnTo>
                    <a:pt x="1651339" y="179446"/>
                  </a:lnTo>
                  <a:lnTo>
                    <a:pt x="1648545" y="193416"/>
                  </a:lnTo>
                  <a:lnTo>
                    <a:pt x="1640798" y="204845"/>
                  </a:lnTo>
                  <a:lnTo>
                    <a:pt x="1629368" y="212592"/>
                  </a:lnTo>
                  <a:lnTo>
                    <a:pt x="1615399" y="215386"/>
                  </a:lnTo>
                  <a:lnTo>
                    <a:pt x="35813" y="215386"/>
                  </a:lnTo>
                  <a:lnTo>
                    <a:pt x="21843" y="212592"/>
                  </a:lnTo>
                  <a:lnTo>
                    <a:pt x="10540" y="204845"/>
                  </a:lnTo>
                  <a:lnTo>
                    <a:pt x="2793" y="193416"/>
                  </a:lnTo>
                  <a:lnTo>
                    <a:pt x="0" y="179446"/>
                  </a:lnTo>
                  <a:lnTo>
                    <a:pt x="0" y="35813"/>
                  </a:lnTo>
                  <a:close/>
                </a:path>
                <a:path w="10063480" h="1295400">
                  <a:moveTo>
                    <a:pt x="2076778" y="49020"/>
                  </a:moveTo>
                  <a:lnTo>
                    <a:pt x="2079572" y="35051"/>
                  </a:lnTo>
                  <a:lnTo>
                    <a:pt x="2087192" y="23621"/>
                  </a:lnTo>
                  <a:lnTo>
                    <a:pt x="2098621" y="16001"/>
                  </a:lnTo>
                  <a:lnTo>
                    <a:pt x="2112591" y="13080"/>
                  </a:lnTo>
                  <a:lnTo>
                    <a:pt x="3692177" y="13080"/>
                  </a:lnTo>
                  <a:lnTo>
                    <a:pt x="3706147" y="16001"/>
                  </a:lnTo>
                  <a:lnTo>
                    <a:pt x="3717577" y="23621"/>
                  </a:lnTo>
                  <a:lnTo>
                    <a:pt x="3725323" y="35051"/>
                  </a:lnTo>
                  <a:lnTo>
                    <a:pt x="3728117" y="49020"/>
                  </a:lnTo>
                  <a:lnTo>
                    <a:pt x="3728117" y="192654"/>
                  </a:lnTo>
                  <a:lnTo>
                    <a:pt x="3725323" y="206623"/>
                  </a:lnTo>
                  <a:lnTo>
                    <a:pt x="3717577" y="218053"/>
                  </a:lnTo>
                  <a:lnTo>
                    <a:pt x="3706147" y="225673"/>
                  </a:lnTo>
                  <a:lnTo>
                    <a:pt x="3692177" y="228467"/>
                  </a:lnTo>
                  <a:lnTo>
                    <a:pt x="2112591" y="228467"/>
                  </a:lnTo>
                  <a:lnTo>
                    <a:pt x="2098621" y="225673"/>
                  </a:lnTo>
                  <a:lnTo>
                    <a:pt x="2087192" y="218053"/>
                  </a:lnTo>
                  <a:lnTo>
                    <a:pt x="2079572" y="206623"/>
                  </a:lnTo>
                  <a:lnTo>
                    <a:pt x="2076778" y="192654"/>
                  </a:lnTo>
                  <a:lnTo>
                    <a:pt x="2076778" y="49020"/>
                  </a:lnTo>
                  <a:close/>
                </a:path>
                <a:path w="10063480" h="1295400">
                  <a:moveTo>
                    <a:pt x="6350601" y="1115793"/>
                  </a:moveTo>
                  <a:lnTo>
                    <a:pt x="6353395" y="1101824"/>
                  </a:lnTo>
                  <a:lnTo>
                    <a:pt x="6361015" y="1090394"/>
                  </a:lnTo>
                  <a:lnTo>
                    <a:pt x="6372444" y="1082774"/>
                  </a:lnTo>
                  <a:lnTo>
                    <a:pt x="6386414" y="1079980"/>
                  </a:lnTo>
                  <a:lnTo>
                    <a:pt x="7966000" y="1079980"/>
                  </a:lnTo>
                  <a:lnTo>
                    <a:pt x="7979970" y="1082774"/>
                  </a:lnTo>
                  <a:lnTo>
                    <a:pt x="7991400" y="1090394"/>
                  </a:lnTo>
                  <a:lnTo>
                    <a:pt x="7999146" y="1101824"/>
                  </a:lnTo>
                  <a:lnTo>
                    <a:pt x="8001940" y="1115793"/>
                  </a:lnTo>
                  <a:lnTo>
                    <a:pt x="8001940" y="1259427"/>
                  </a:lnTo>
                  <a:lnTo>
                    <a:pt x="7999146" y="1273396"/>
                  </a:lnTo>
                  <a:lnTo>
                    <a:pt x="7991400" y="1284826"/>
                  </a:lnTo>
                  <a:lnTo>
                    <a:pt x="7979970" y="1292446"/>
                  </a:lnTo>
                  <a:lnTo>
                    <a:pt x="7966000" y="1295367"/>
                  </a:lnTo>
                  <a:lnTo>
                    <a:pt x="6386414" y="1295367"/>
                  </a:lnTo>
                  <a:lnTo>
                    <a:pt x="6372444" y="1292446"/>
                  </a:lnTo>
                  <a:lnTo>
                    <a:pt x="6361015" y="1284826"/>
                  </a:lnTo>
                  <a:lnTo>
                    <a:pt x="6353395" y="1273396"/>
                  </a:lnTo>
                  <a:lnTo>
                    <a:pt x="6350601" y="1259427"/>
                  </a:lnTo>
                  <a:lnTo>
                    <a:pt x="6350601" y="1115793"/>
                  </a:lnTo>
                  <a:close/>
                </a:path>
                <a:path w="10063480" h="1295400">
                  <a:moveTo>
                    <a:pt x="8411759" y="1113380"/>
                  </a:moveTo>
                  <a:lnTo>
                    <a:pt x="8414553" y="1099411"/>
                  </a:lnTo>
                  <a:lnTo>
                    <a:pt x="8422300" y="1088108"/>
                  </a:lnTo>
                  <a:lnTo>
                    <a:pt x="8433729" y="1080361"/>
                  </a:lnTo>
                  <a:lnTo>
                    <a:pt x="8447699" y="1077567"/>
                  </a:lnTo>
                  <a:lnTo>
                    <a:pt x="10027158" y="1077567"/>
                  </a:lnTo>
                  <a:lnTo>
                    <a:pt x="10041255" y="1080361"/>
                  </a:lnTo>
                  <a:lnTo>
                    <a:pt x="10052557" y="1088108"/>
                  </a:lnTo>
                  <a:lnTo>
                    <a:pt x="10060304" y="1099411"/>
                  </a:lnTo>
                  <a:lnTo>
                    <a:pt x="10063098" y="1113380"/>
                  </a:lnTo>
                  <a:lnTo>
                    <a:pt x="10063098" y="1257014"/>
                  </a:lnTo>
                  <a:lnTo>
                    <a:pt x="10060304" y="1270983"/>
                  </a:lnTo>
                  <a:lnTo>
                    <a:pt x="10052557" y="1282413"/>
                  </a:lnTo>
                  <a:lnTo>
                    <a:pt x="10041255" y="1290160"/>
                  </a:lnTo>
                  <a:lnTo>
                    <a:pt x="10027158" y="1292954"/>
                  </a:lnTo>
                  <a:lnTo>
                    <a:pt x="8447699" y="1292954"/>
                  </a:lnTo>
                  <a:lnTo>
                    <a:pt x="8433729" y="1290160"/>
                  </a:lnTo>
                  <a:lnTo>
                    <a:pt x="8422300" y="1282413"/>
                  </a:lnTo>
                  <a:lnTo>
                    <a:pt x="8414553" y="1270983"/>
                  </a:lnTo>
                  <a:lnTo>
                    <a:pt x="8411759" y="1257014"/>
                  </a:lnTo>
                  <a:lnTo>
                    <a:pt x="8411759" y="1113380"/>
                  </a:lnTo>
                  <a:close/>
                </a:path>
                <a:path w="10063480" h="1295400">
                  <a:moveTo>
                    <a:pt x="8405790" y="59180"/>
                  </a:moveTo>
                  <a:lnTo>
                    <a:pt x="8408584" y="45210"/>
                  </a:lnTo>
                  <a:lnTo>
                    <a:pt x="8416331" y="33781"/>
                  </a:lnTo>
                  <a:lnTo>
                    <a:pt x="8427634" y="26161"/>
                  </a:lnTo>
                  <a:lnTo>
                    <a:pt x="8441730" y="23240"/>
                  </a:lnTo>
                  <a:lnTo>
                    <a:pt x="10021189" y="23240"/>
                  </a:lnTo>
                  <a:lnTo>
                    <a:pt x="10035159" y="26161"/>
                  </a:lnTo>
                  <a:lnTo>
                    <a:pt x="10046589" y="33781"/>
                  </a:lnTo>
                  <a:lnTo>
                    <a:pt x="10054335" y="45210"/>
                  </a:lnTo>
                  <a:lnTo>
                    <a:pt x="10057129" y="59180"/>
                  </a:lnTo>
                  <a:lnTo>
                    <a:pt x="10057129" y="202813"/>
                  </a:lnTo>
                  <a:lnTo>
                    <a:pt x="10054335" y="216783"/>
                  </a:lnTo>
                  <a:lnTo>
                    <a:pt x="10046589" y="228213"/>
                  </a:lnTo>
                  <a:lnTo>
                    <a:pt x="10035159" y="235833"/>
                  </a:lnTo>
                  <a:lnTo>
                    <a:pt x="10021189" y="238753"/>
                  </a:lnTo>
                  <a:lnTo>
                    <a:pt x="8441730" y="238753"/>
                  </a:lnTo>
                  <a:lnTo>
                    <a:pt x="8427634" y="235833"/>
                  </a:lnTo>
                  <a:lnTo>
                    <a:pt x="8416331" y="228213"/>
                  </a:lnTo>
                  <a:lnTo>
                    <a:pt x="8408584" y="216783"/>
                  </a:lnTo>
                  <a:lnTo>
                    <a:pt x="8405790" y="202813"/>
                  </a:lnTo>
                  <a:lnTo>
                    <a:pt x="8405790" y="59180"/>
                  </a:lnTo>
                  <a:close/>
                </a:path>
                <a:path w="10063480" h="1295400">
                  <a:moveTo>
                    <a:pt x="2107892" y="1098522"/>
                  </a:moveTo>
                  <a:lnTo>
                    <a:pt x="2110686" y="1084552"/>
                  </a:lnTo>
                  <a:lnTo>
                    <a:pt x="2118306" y="1073122"/>
                  </a:lnTo>
                  <a:lnTo>
                    <a:pt x="2129736" y="1065376"/>
                  </a:lnTo>
                  <a:lnTo>
                    <a:pt x="2143705" y="1062582"/>
                  </a:lnTo>
                  <a:lnTo>
                    <a:pt x="3723291" y="1062582"/>
                  </a:lnTo>
                  <a:lnTo>
                    <a:pt x="3737261" y="1065376"/>
                  </a:lnTo>
                  <a:lnTo>
                    <a:pt x="3748691" y="1073122"/>
                  </a:lnTo>
                  <a:lnTo>
                    <a:pt x="3756438" y="1084552"/>
                  </a:lnTo>
                  <a:lnTo>
                    <a:pt x="3759231" y="1098522"/>
                  </a:lnTo>
                  <a:lnTo>
                    <a:pt x="3759231" y="1242028"/>
                  </a:lnTo>
                  <a:lnTo>
                    <a:pt x="3756438" y="1255998"/>
                  </a:lnTo>
                  <a:lnTo>
                    <a:pt x="3748691" y="1267427"/>
                  </a:lnTo>
                  <a:lnTo>
                    <a:pt x="3737261" y="1275174"/>
                  </a:lnTo>
                  <a:lnTo>
                    <a:pt x="3723291" y="1277968"/>
                  </a:lnTo>
                  <a:lnTo>
                    <a:pt x="2143705" y="1277968"/>
                  </a:lnTo>
                  <a:lnTo>
                    <a:pt x="2129736" y="1275174"/>
                  </a:lnTo>
                  <a:lnTo>
                    <a:pt x="2118306" y="1267427"/>
                  </a:lnTo>
                  <a:lnTo>
                    <a:pt x="2110686" y="1255998"/>
                  </a:lnTo>
                  <a:lnTo>
                    <a:pt x="2107892" y="1242028"/>
                  </a:lnTo>
                  <a:lnTo>
                    <a:pt x="2107892" y="1098522"/>
                  </a:lnTo>
                  <a:close/>
                </a:path>
                <a:path w="10063480" h="1295400">
                  <a:moveTo>
                    <a:pt x="19176" y="1087092"/>
                  </a:moveTo>
                  <a:lnTo>
                    <a:pt x="21970" y="1073122"/>
                  </a:lnTo>
                  <a:lnTo>
                    <a:pt x="29590" y="1061693"/>
                  </a:lnTo>
                  <a:lnTo>
                    <a:pt x="41019" y="1054073"/>
                  </a:lnTo>
                  <a:lnTo>
                    <a:pt x="54989" y="1051152"/>
                  </a:lnTo>
                  <a:lnTo>
                    <a:pt x="1634575" y="1051152"/>
                  </a:lnTo>
                  <a:lnTo>
                    <a:pt x="1648545" y="1054073"/>
                  </a:lnTo>
                  <a:lnTo>
                    <a:pt x="1659975" y="1061693"/>
                  </a:lnTo>
                  <a:lnTo>
                    <a:pt x="1667721" y="1073122"/>
                  </a:lnTo>
                  <a:lnTo>
                    <a:pt x="1670515" y="1087092"/>
                  </a:lnTo>
                  <a:lnTo>
                    <a:pt x="1670515" y="1230725"/>
                  </a:lnTo>
                  <a:lnTo>
                    <a:pt x="1667721" y="1244695"/>
                  </a:lnTo>
                  <a:lnTo>
                    <a:pt x="1659975" y="1256125"/>
                  </a:lnTo>
                  <a:lnTo>
                    <a:pt x="1648545" y="1263745"/>
                  </a:lnTo>
                  <a:lnTo>
                    <a:pt x="1634575" y="1266665"/>
                  </a:lnTo>
                  <a:lnTo>
                    <a:pt x="54989" y="1266665"/>
                  </a:lnTo>
                  <a:lnTo>
                    <a:pt x="41019" y="1263745"/>
                  </a:lnTo>
                  <a:lnTo>
                    <a:pt x="29590" y="1256125"/>
                  </a:lnTo>
                  <a:lnTo>
                    <a:pt x="21970" y="1244695"/>
                  </a:lnTo>
                  <a:lnTo>
                    <a:pt x="19176" y="1230725"/>
                  </a:lnTo>
                  <a:lnTo>
                    <a:pt x="19176" y="1087092"/>
                  </a:lnTo>
                  <a:close/>
                </a:path>
              </a:pathLst>
            </a:custGeom>
            <a:ln w="4785">
              <a:solidFill>
                <a:srgbClr val="006E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4907259" y="7144039"/>
              <a:ext cx="1159510" cy="818515"/>
            </a:xfrm>
            <a:custGeom>
              <a:avLst/>
              <a:gdLst/>
              <a:ahLst/>
              <a:cxnLst/>
              <a:rect l="l" t="t" r="r" b="b"/>
              <a:pathLst>
                <a:path w="1159509" h="818515">
                  <a:moveTo>
                    <a:pt x="579363" y="164"/>
                  </a:moveTo>
                  <a:lnTo>
                    <a:pt x="523485" y="2069"/>
                  </a:lnTo>
                  <a:lnTo>
                    <a:pt x="469257" y="7530"/>
                  </a:lnTo>
                  <a:lnTo>
                    <a:pt x="416553" y="16546"/>
                  </a:lnTo>
                  <a:lnTo>
                    <a:pt x="366008" y="28738"/>
                  </a:lnTo>
                  <a:lnTo>
                    <a:pt x="317623" y="44105"/>
                  </a:lnTo>
                  <a:lnTo>
                    <a:pt x="271777" y="62392"/>
                  </a:lnTo>
                  <a:lnTo>
                    <a:pt x="228598" y="83474"/>
                  </a:lnTo>
                  <a:lnTo>
                    <a:pt x="188340" y="107222"/>
                  </a:lnTo>
                  <a:lnTo>
                    <a:pt x="151257" y="133383"/>
                  </a:lnTo>
                  <a:lnTo>
                    <a:pt x="117730" y="161704"/>
                  </a:lnTo>
                  <a:lnTo>
                    <a:pt x="87886" y="192183"/>
                  </a:lnTo>
                  <a:lnTo>
                    <a:pt x="61851" y="224694"/>
                  </a:lnTo>
                  <a:lnTo>
                    <a:pt x="40135" y="258729"/>
                  </a:lnTo>
                  <a:lnTo>
                    <a:pt x="22736" y="294542"/>
                  </a:lnTo>
                  <a:lnTo>
                    <a:pt x="10036" y="331625"/>
                  </a:lnTo>
                  <a:lnTo>
                    <a:pt x="2290" y="369978"/>
                  </a:lnTo>
                  <a:lnTo>
                    <a:pt x="-376" y="409347"/>
                  </a:lnTo>
                  <a:lnTo>
                    <a:pt x="2290" y="448843"/>
                  </a:lnTo>
                  <a:lnTo>
                    <a:pt x="10036" y="487196"/>
                  </a:lnTo>
                  <a:lnTo>
                    <a:pt x="22736" y="524280"/>
                  </a:lnTo>
                  <a:lnTo>
                    <a:pt x="40135" y="559966"/>
                  </a:lnTo>
                  <a:lnTo>
                    <a:pt x="61851" y="594128"/>
                  </a:lnTo>
                  <a:lnTo>
                    <a:pt x="87886" y="626512"/>
                  </a:lnTo>
                  <a:lnTo>
                    <a:pt x="117730" y="656991"/>
                  </a:lnTo>
                  <a:lnTo>
                    <a:pt x="151257" y="685438"/>
                  </a:lnTo>
                  <a:lnTo>
                    <a:pt x="188340" y="711600"/>
                  </a:lnTo>
                  <a:lnTo>
                    <a:pt x="228598" y="735221"/>
                  </a:lnTo>
                  <a:lnTo>
                    <a:pt x="271777" y="756303"/>
                  </a:lnTo>
                  <a:lnTo>
                    <a:pt x="317623" y="774717"/>
                  </a:lnTo>
                  <a:lnTo>
                    <a:pt x="366008" y="790084"/>
                  </a:lnTo>
                  <a:lnTo>
                    <a:pt x="416553" y="802276"/>
                  </a:lnTo>
                  <a:lnTo>
                    <a:pt x="469257" y="811292"/>
                  </a:lnTo>
                  <a:lnTo>
                    <a:pt x="523485" y="816753"/>
                  </a:lnTo>
                  <a:lnTo>
                    <a:pt x="579363" y="818658"/>
                  </a:lnTo>
                  <a:lnTo>
                    <a:pt x="635242" y="816753"/>
                  </a:lnTo>
                  <a:lnTo>
                    <a:pt x="689596" y="811292"/>
                  </a:lnTo>
                  <a:lnTo>
                    <a:pt x="742173" y="802276"/>
                  </a:lnTo>
                  <a:lnTo>
                    <a:pt x="792718" y="790084"/>
                  </a:lnTo>
                  <a:lnTo>
                    <a:pt x="841103" y="774717"/>
                  </a:lnTo>
                  <a:lnTo>
                    <a:pt x="886949" y="756303"/>
                  </a:lnTo>
                  <a:lnTo>
                    <a:pt x="930128" y="735221"/>
                  </a:lnTo>
                  <a:lnTo>
                    <a:pt x="970386" y="711600"/>
                  </a:lnTo>
                  <a:lnTo>
                    <a:pt x="1007469" y="685438"/>
                  </a:lnTo>
                  <a:lnTo>
                    <a:pt x="1040996" y="656991"/>
                  </a:lnTo>
                  <a:lnTo>
                    <a:pt x="1070841" y="626512"/>
                  </a:lnTo>
                  <a:lnTo>
                    <a:pt x="1096875" y="594128"/>
                  </a:lnTo>
                  <a:lnTo>
                    <a:pt x="1118591" y="559966"/>
                  </a:lnTo>
                  <a:lnTo>
                    <a:pt x="1135990" y="524280"/>
                  </a:lnTo>
                  <a:lnTo>
                    <a:pt x="1148690" y="487196"/>
                  </a:lnTo>
                  <a:lnTo>
                    <a:pt x="1156437" y="448843"/>
                  </a:lnTo>
                  <a:lnTo>
                    <a:pt x="1159103" y="409347"/>
                  </a:lnTo>
                  <a:lnTo>
                    <a:pt x="1156437" y="369978"/>
                  </a:lnTo>
                  <a:lnTo>
                    <a:pt x="1148690" y="331625"/>
                  </a:lnTo>
                  <a:lnTo>
                    <a:pt x="1135990" y="294542"/>
                  </a:lnTo>
                  <a:lnTo>
                    <a:pt x="1118591" y="258729"/>
                  </a:lnTo>
                  <a:lnTo>
                    <a:pt x="1096875" y="224694"/>
                  </a:lnTo>
                  <a:lnTo>
                    <a:pt x="1070841" y="192183"/>
                  </a:lnTo>
                  <a:lnTo>
                    <a:pt x="1040996" y="161704"/>
                  </a:lnTo>
                  <a:lnTo>
                    <a:pt x="1007469" y="133383"/>
                  </a:lnTo>
                  <a:lnTo>
                    <a:pt x="970386" y="107222"/>
                  </a:lnTo>
                  <a:lnTo>
                    <a:pt x="930128" y="83474"/>
                  </a:lnTo>
                  <a:lnTo>
                    <a:pt x="886949" y="62392"/>
                  </a:lnTo>
                  <a:lnTo>
                    <a:pt x="841103" y="44105"/>
                  </a:lnTo>
                  <a:lnTo>
                    <a:pt x="792718" y="28738"/>
                  </a:lnTo>
                  <a:lnTo>
                    <a:pt x="742173" y="16546"/>
                  </a:lnTo>
                  <a:lnTo>
                    <a:pt x="689596" y="7530"/>
                  </a:lnTo>
                  <a:lnTo>
                    <a:pt x="635242" y="2069"/>
                  </a:lnTo>
                  <a:lnTo>
                    <a:pt x="579363" y="16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4907259" y="7144039"/>
              <a:ext cx="1159510" cy="818515"/>
            </a:xfrm>
            <a:custGeom>
              <a:avLst/>
              <a:gdLst/>
              <a:ahLst/>
              <a:cxnLst/>
              <a:rect l="l" t="t" r="r" b="b"/>
              <a:pathLst>
                <a:path w="1159509" h="818515">
                  <a:moveTo>
                    <a:pt x="-376" y="409347"/>
                  </a:moveTo>
                  <a:lnTo>
                    <a:pt x="2290" y="369978"/>
                  </a:lnTo>
                  <a:lnTo>
                    <a:pt x="10036" y="331625"/>
                  </a:lnTo>
                  <a:lnTo>
                    <a:pt x="22736" y="294542"/>
                  </a:lnTo>
                  <a:lnTo>
                    <a:pt x="40135" y="258729"/>
                  </a:lnTo>
                  <a:lnTo>
                    <a:pt x="61851" y="224694"/>
                  </a:lnTo>
                  <a:lnTo>
                    <a:pt x="87886" y="192183"/>
                  </a:lnTo>
                  <a:lnTo>
                    <a:pt x="117730" y="161704"/>
                  </a:lnTo>
                  <a:lnTo>
                    <a:pt x="151257" y="133383"/>
                  </a:lnTo>
                  <a:lnTo>
                    <a:pt x="188340" y="107222"/>
                  </a:lnTo>
                  <a:lnTo>
                    <a:pt x="228598" y="83474"/>
                  </a:lnTo>
                  <a:lnTo>
                    <a:pt x="271777" y="62392"/>
                  </a:lnTo>
                  <a:lnTo>
                    <a:pt x="317623" y="44105"/>
                  </a:lnTo>
                  <a:lnTo>
                    <a:pt x="366008" y="28738"/>
                  </a:lnTo>
                  <a:lnTo>
                    <a:pt x="416553" y="16546"/>
                  </a:lnTo>
                  <a:lnTo>
                    <a:pt x="469257" y="7530"/>
                  </a:lnTo>
                  <a:lnTo>
                    <a:pt x="523485" y="2069"/>
                  </a:lnTo>
                  <a:lnTo>
                    <a:pt x="579363" y="164"/>
                  </a:lnTo>
                  <a:lnTo>
                    <a:pt x="635242" y="2069"/>
                  </a:lnTo>
                  <a:lnTo>
                    <a:pt x="689596" y="7530"/>
                  </a:lnTo>
                  <a:lnTo>
                    <a:pt x="742173" y="16546"/>
                  </a:lnTo>
                  <a:lnTo>
                    <a:pt x="792718" y="28738"/>
                  </a:lnTo>
                  <a:lnTo>
                    <a:pt x="841103" y="44105"/>
                  </a:lnTo>
                  <a:lnTo>
                    <a:pt x="886949" y="62392"/>
                  </a:lnTo>
                  <a:lnTo>
                    <a:pt x="930128" y="83474"/>
                  </a:lnTo>
                  <a:lnTo>
                    <a:pt x="970386" y="107222"/>
                  </a:lnTo>
                  <a:lnTo>
                    <a:pt x="1007469" y="133383"/>
                  </a:lnTo>
                  <a:lnTo>
                    <a:pt x="1040996" y="161704"/>
                  </a:lnTo>
                  <a:lnTo>
                    <a:pt x="1070841" y="192183"/>
                  </a:lnTo>
                  <a:lnTo>
                    <a:pt x="1096875" y="224694"/>
                  </a:lnTo>
                  <a:lnTo>
                    <a:pt x="1118591" y="258729"/>
                  </a:lnTo>
                  <a:lnTo>
                    <a:pt x="1135990" y="294542"/>
                  </a:lnTo>
                  <a:lnTo>
                    <a:pt x="1148690" y="331625"/>
                  </a:lnTo>
                  <a:lnTo>
                    <a:pt x="1156437" y="369978"/>
                  </a:lnTo>
                  <a:lnTo>
                    <a:pt x="1159103" y="409347"/>
                  </a:lnTo>
                  <a:lnTo>
                    <a:pt x="1156437" y="448843"/>
                  </a:lnTo>
                  <a:lnTo>
                    <a:pt x="1148690" y="487196"/>
                  </a:lnTo>
                  <a:lnTo>
                    <a:pt x="1135990" y="524280"/>
                  </a:lnTo>
                  <a:lnTo>
                    <a:pt x="1118591" y="559966"/>
                  </a:lnTo>
                  <a:lnTo>
                    <a:pt x="1096875" y="594128"/>
                  </a:lnTo>
                  <a:lnTo>
                    <a:pt x="1070841" y="626512"/>
                  </a:lnTo>
                  <a:lnTo>
                    <a:pt x="1040996" y="656991"/>
                  </a:lnTo>
                  <a:lnTo>
                    <a:pt x="1007469" y="685438"/>
                  </a:lnTo>
                  <a:lnTo>
                    <a:pt x="970386" y="711600"/>
                  </a:lnTo>
                  <a:lnTo>
                    <a:pt x="930128" y="735221"/>
                  </a:lnTo>
                  <a:lnTo>
                    <a:pt x="886949" y="756303"/>
                  </a:lnTo>
                  <a:lnTo>
                    <a:pt x="841103" y="774717"/>
                  </a:lnTo>
                  <a:lnTo>
                    <a:pt x="792718" y="790084"/>
                  </a:lnTo>
                  <a:lnTo>
                    <a:pt x="742173" y="802276"/>
                  </a:lnTo>
                  <a:lnTo>
                    <a:pt x="689596" y="811292"/>
                  </a:lnTo>
                  <a:lnTo>
                    <a:pt x="635242" y="816753"/>
                  </a:lnTo>
                  <a:lnTo>
                    <a:pt x="579363" y="818658"/>
                  </a:lnTo>
                  <a:lnTo>
                    <a:pt x="523485" y="816753"/>
                  </a:lnTo>
                  <a:lnTo>
                    <a:pt x="469257" y="811292"/>
                  </a:lnTo>
                  <a:lnTo>
                    <a:pt x="416553" y="802276"/>
                  </a:lnTo>
                  <a:lnTo>
                    <a:pt x="366008" y="790084"/>
                  </a:lnTo>
                  <a:lnTo>
                    <a:pt x="317623" y="774717"/>
                  </a:lnTo>
                  <a:lnTo>
                    <a:pt x="271777" y="756303"/>
                  </a:lnTo>
                  <a:lnTo>
                    <a:pt x="228598" y="735221"/>
                  </a:lnTo>
                  <a:lnTo>
                    <a:pt x="188340" y="711600"/>
                  </a:lnTo>
                  <a:lnTo>
                    <a:pt x="151257" y="685438"/>
                  </a:lnTo>
                  <a:lnTo>
                    <a:pt x="117730" y="656991"/>
                  </a:lnTo>
                  <a:lnTo>
                    <a:pt x="87886" y="626512"/>
                  </a:lnTo>
                  <a:lnTo>
                    <a:pt x="61851" y="594128"/>
                  </a:lnTo>
                  <a:lnTo>
                    <a:pt x="40135" y="559966"/>
                  </a:lnTo>
                  <a:lnTo>
                    <a:pt x="22736" y="524280"/>
                  </a:lnTo>
                  <a:lnTo>
                    <a:pt x="10036" y="487196"/>
                  </a:lnTo>
                  <a:lnTo>
                    <a:pt x="2290" y="448843"/>
                  </a:lnTo>
                  <a:lnTo>
                    <a:pt x="-376" y="409347"/>
                  </a:lnTo>
                  <a:close/>
                </a:path>
              </a:pathLst>
            </a:custGeom>
            <a:ln w="11367">
              <a:solidFill>
                <a:srgbClr val="9537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14927579" y="8064916"/>
              <a:ext cx="1151890" cy="818515"/>
            </a:xfrm>
            <a:custGeom>
              <a:avLst/>
              <a:gdLst/>
              <a:ahLst/>
              <a:cxnLst/>
              <a:rect l="l" t="t" r="r" b="b"/>
              <a:pathLst>
                <a:path w="1151890" h="818515">
                  <a:moveTo>
                    <a:pt x="575553" y="141"/>
                  </a:moveTo>
                  <a:lnTo>
                    <a:pt x="520055" y="1918"/>
                  </a:lnTo>
                  <a:lnTo>
                    <a:pt x="466081" y="7506"/>
                  </a:lnTo>
                  <a:lnTo>
                    <a:pt x="413886" y="16396"/>
                  </a:lnTo>
                  <a:lnTo>
                    <a:pt x="363595" y="28715"/>
                  </a:lnTo>
                  <a:lnTo>
                    <a:pt x="315463" y="44081"/>
                  </a:lnTo>
                  <a:lnTo>
                    <a:pt x="269998" y="62369"/>
                  </a:lnTo>
                  <a:lnTo>
                    <a:pt x="227073" y="83450"/>
                  </a:lnTo>
                  <a:lnTo>
                    <a:pt x="187070" y="107199"/>
                  </a:lnTo>
                  <a:lnTo>
                    <a:pt x="150367" y="133360"/>
                  </a:lnTo>
                  <a:lnTo>
                    <a:pt x="116967" y="161680"/>
                  </a:lnTo>
                  <a:lnTo>
                    <a:pt x="87250" y="192160"/>
                  </a:lnTo>
                  <a:lnTo>
                    <a:pt x="61470" y="224544"/>
                  </a:lnTo>
                  <a:lnTo>
                    <a:pt x="39880" y="258706"/>
                  </a:lnTo>
                  <a:lnTo>
                    <a:pt x="22609" y="294392"/>
                  </a:lnTo>
                  <a:lnTo>
                    <a:pt x="10036" y="331602"/>
                  </a:lnTo>
                  <a:lnTo>
                    <a:pt x="2289" y="369955"/>
                  </a:lnTo>
                  <a:lnTo>
                    <a:pt x="-377" y="409324"/>
                  </a:lnTo>
                  <a:lnTo>
                    <a:pt x="2289" y="448693"/>
                  </a:lnTo>
                  <a:lnTo>
                    <a:pt x="10036" y="487046"/>
                  </a:lnTo>
                  <a:lnTo>
                    <a:pt x="22609" y="524256"/>
                  </a:lnTo>
                  <a:lnTo>
                    <a:pt x="39880" y="559942"/>
                  </a:lnTo>
                  <a:lnTo>
                    <a:pt x="61470" y="594105"/>
                  </a:lnTo>
                  <a:lnTo>
                    <a:pt x="87250" y="626489"/>
                  </a:lnTo>
                  <a:lnTo>
                    <a:pt x="116967" y="656968"/>
                  </a:lnTo>
                  <a:lnTo>
                    <a:pt x="150367" y="685288"/>
                  </a:lnTo>
                  <a:lnTo>
                    <a:pt x="187070" y="711450"/>
                  </a:lnTo>
                  <a:lnTo>
                    <a:pt x="227073" y="735198"/>
                  </a:lnTo>
                  <a:lnTo>
                    <a:pt x="269998" y="756279"/>
                  </a:lnTo>
                  <a:lnTo>
                    <a:pt x="315463" y="774567"/>
                  </a:lnTo>
                  <a:lnTo>
                    <a:pt x="363595" y="789934"/>
                  </a:lnTo>
                  <a:lnTo>
                    <a:pt x="413886" y="802252"/>
                  </a:lnTo>
                  <a:lnTo>
                    <a:pt x="466081" y="811142"/>
                  </a:lnTo>
                  <a:lnTo>
                    <a:pt x="520055" y="816730"/>
                  </a:lnTo>
                  <a:lnTo>
                    <a:pt x="575553" y="818635"/>
                  </a:lnTo>
                  <a:lnTo>
                    <a:pt x="630923" y="816730"/>
                  </a:lnTo>
                  <a:lnTo>
                    <a:pt x="684897" y="811142"/>
                  </a:lnTo>
                  <a:lnTo>
                    <a:pt x="737220" y="802252"/>
                  </a:lnTo>
                  <a:lnTo>
                    <a:pt x="787383" y="789934"/>
                  </a:lnTo>
                  <a:lnTo>
                    <a:pt x="835515" y="774567"/>
                  </a:lnTo>
                  <a:lnTo>
                    <a:pt x="881107" y="756279"/>
                  </a:lnTo>
                  <a:lnTo>
                    <a:pt x="923905" y="735198"/>
                  </a:lnTo>
                  <a:lnTo>
                    <a:pt x="963909" y="711450"/>
                  </a:lnTo>
                  <a:lnTo>
                    <a:pt x="1000738" y="685288"/>
                  </a:lnTo>
                  <a:lnTo>
                    <a:pt x="1034011" y="656968"/>
                  </a:lnTo>
                  <a:lnTo>
                    <a:pt x="1063728" y="626489"/>
                  </a:lnTo>
                  <a:lnTo>
                    <a:pt x="1089509" y="594105"/>
                  </a:lnTo>
                  <a:lnTo>
                    <a:pt x="1111098" y="559942"/>
                  </a:lnTo>
                  <a:lnTo>
                    <a:pt x="1128370" y="524256"/>
                  </a:lnTo>
                  <a:lnTo>
                    <a:pt x="1140942" y="487046"/>
                  </a:lnTo>
                  <a:lnTo>
                    <a:pt x="1148816" y="448693"/>
                  </a:lnTo>
                  <a:lnTo>
                    <a:pt x="1151356" y="409324"/>
                  </a:lnTo>
                  <a:lnTo>
                    <a:pt x="1148816" y="369955"/>
                  </a:lnTo>
                  <a:lnTo>
                    <a:pt x="1140942" y="331602"/>
                  </a:lnTo>
                  <a:lnTo>
                    <a:pt x="1128370" y="294392"/>
                  </a:lnTo>
                  <a:lnTo>
                    <a:pt x="1111098" y="258706"/>
                  </a:lnTo>
                  <a:lnTo>
                    <a:pt x="1089509" y="224544"/>
                  </a:lnTo>
                  <a:lnTo>
                    <a:pt x="1063728" y="192160"/>
                  </a:lnTo>
                  <a:lnTo>
                    <a:pt x="1034011" y="161680"/>
                  </a:lnTo>
                  <a:lnTo>
                    <a:pt x="1000738" y="133360"/>
                  </a:lnTo>
                  <a:lnTo>
                    <a:pt x="963909" y="107199"/>
                  </a:lnTo>
                  <a:lnTo>
                    <a:pt x="923905" y="83450"/>
                  </a:lnTo>
                  <a:lnTo>
                    <a:pt x="881107" y="62369"/>
                  </a:lnTo>
                  <a:lnTo>
                    <a:pt x="835515" y="44081"/>
                  </a:lnTo>
                  <a:lnTo>
                    <a:pt x="787383" y="28715"/>
                  </a:lnTo>
                  <a:lnTo>
                    <a:pt x="737220" y="16396"/>
                  </a:lnTo>
                  <a:lnTo>
                    <a:pt x="684897" y="7506"/>
                  </a:lnTo>
                  <a:lnTo>
                    <a:pt x="630923" y="1918"/>
                  </a:lnTo>
                  <a:lnTo>
                    <a:pt x="575553" y="1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4927579" y="8064916"/>
              <a:ext cx="1151890" cy="818515"/>
            </a:xfrm>
            <a:custGeom>
              <a:avLst/>
              <a:gdLst/>
              <a:ahLst/>
              <a:cxnLst/>
              <a:rect l="l" t="t" r="r" b="b"/>
              <a:pathLst>
                <a:path w="1151890" h="818515">
                  <a:moveTo>
                    <a:pt x="-377" y="409324"/>
                  </a:moveTo>
                  <a:lnTo>
                    <a:pt x="2289" y="369955"/>
                  </a:lnTo>
                  <a:lnTo>
                    <a:pt x="10036" y="331602"/>
                  </a:lnTo>
                  <a:lnTo>
                    <a:pt x="22609" y="294392"/>
                  </a:lnTo>
                  <a:lnTo>
                    <a:pt x="39880" y="258706"/>
                  </a:lnTo>
                  <a:lnTo>
                    <a:pt x="61470" y="224544"/>
                  </a:lnTo>
                  <a:lnTo>
                    <a:pt x="87250" y="192160"/>
                  </a:lnTo>
                  <a:lnTo>
                    <a:pt x="116967" y="161680"/>
                  </a:lnTo>
                  <a:lnTo>
                    <a:pt x="150367" y="133360"/>
                  </a:lnTo>
                  <a:lnTo>
                    <a:pt x="187070" y="107199"/>
                  </a:lnTo>
                  <a:lnTo>
                    <a:pt x="227073" y="83450"/>
                  </a:lnTo>
                  <a:lnTo>
                    <a:pt x="269998" y="62369"/>
                  </a:lnTo>
                  <a:lnTo>
                    <a:pt x="315463" y="44081"/>
                  </a:lnTo>
                  <a:lnTo>
                    <a:pt x="363595" y="28715"/>
                  </a:lnTo>
                  <a:lnTo>
                    <a:pt x="413886" y="16396"/>
                  </a:lnTo>
                  <a:lnTo>
                    <a:pt x="466081" y="7506"/>
                  </a:lnTo>
                  <a:lnTo>
                    <a:pt x="520055" y="1918"/>
                  </a:lnTo>
                  <a:lnTo>
                    <a:pt x="575553" y="141"/>
                  </a:lnTo>
                  <a:lnTo>
                    <a:pt x="630923" y="1918"/>
                  </a:lnTo>
                  <a:lnTo>
                    <a:pt x="684897" y="7506"/>
                  </a:lnTo>
                  <a:lnTo>
                    <a:pt x="737220" y="16396"/>
                  </a:lnTo>
                  <a:lnTo>
                    <a:pt x="787383" y="28715"/>
                  </a:lnTo>
                  <a:lnTo>
                    <a:pt x="835515" y="44081"/>
                  </a:lnTo>
                  <a:lnTo>
                    <a:pt x="881107" y="62369"/>
                  </a:lnTo>
                  <a:lnTo>
                    <a:pt x="923905" y="83450"/>
                  </a:lnTo>
                  <a:lnTo>
                    <a:pt x="963909" y="107199"/>
                  </a:lnTo>
                  <a:lnTo>
                    <a:pt x="1000738" y="133360"/>
                  </a:lnTo>
                  <a:lnTo>
                    <a:pt x="1034011" y="161680"/>
                  </a:lnTo>
                  <a:lnTo>
                    <a:pt x="1063728" y="192160"/>
                  </a:lnTo>
                  <a:lnTo>
                    <a:pt x="1089509" y="224544"/>
                  </a:lnTo>
                  <a:lnTo>
                    <a:pt x="1111098" y="258706"/>
                  </a:lnTo>
                  <a:lnTo>
                    <a:pt x="1128370" y="294392"/>
                  </a:lnTo>
                  <a:lnTo>
                    <a:pt x="1140942" y="331602"/>
                  </a:lnTo>
                  <a:lnTo>
                    <a:pt x="1148816" y="369955"/>
                  </a:lnTo>
                  <a:lnTo>
                    <a:pt x="1151356" y="409324"/>
                  </a:lnTo>
                  <a:lnTo>
                    <a:pt x="1148816" y="448693"/>
                  </a:lnTo>
                  <a:lnTo>
                    <a:pt x="1140942" y="487046"/>
                  </a:lnTo>
                  <a:lnTo>
                    <a:pt x="1128370" y="524256"/>
                  </a:lnTo>
                  <a:lnTo>
                    <a:pt x="1111098" y="559942"/>
                  </a:lnTo>
                  <a:lnTo>
                    <a:pt x="1089509" y="594105"/>
                  </a:lnTo>
                  <a:lnTo>
                    <a:pt x="1063728" y="626489"/>
                  </a:lnTo>
                  <a:lnTo>
                    <a:pt x="1034011" y="656968"/>
                  </a:lnTo>
                  <a:lnTo>
                    <a:pt x="1000738" y="685288"/>
                  </a:lnTo>
                  <a:lnTo>
                    <a:pt x="963909" y="711450"/>
                  </a:lnTo>
                  <a:lnTo>
                    <a:pt x="923905" y="735198"/>
                  </a:lnTo>
                  <a:lnTo>
                    <a:pt x="881107" y="756279"/>
                  </a:lnTo>
                  <a:lnTo>
                    <a:pt x="835515" y="774567"/>
                  </a:lnTo>
                  <a:lnTo>
                    <a:pt x="787383" y="789934"/>
                  </a:lnTo>
                  <a:lnTo>
                    <a:pt x="737220" y="802252"/>
                  </a:lnTo>
                  <a:lnTo>
                    <a:pt x="684897" y="811142"/>
                  </a:lnTo>
                  <a:lnTo>
                    <a:pt x="630923" y="816730"/>
                  </a:lnTo>
                  <a:lnTo>
                    <a:pt x="575553" y="818635"/>
                  </a:lnTo>
                  <a:lnTo>
                    <a:pt x="520055" y="816730"/>
                  </a:lnTo>
                  <a:lnTo>
                    <a:pt x="466081" y="811142"/>
                  </a:lnTo>
                  <a:lnTo>
                    <a:pt x="413886" y="802252"/>
                  </a:lnTo>
                  <a:lnTo>
                    <a:pt x="363595" y="789934"/>
                  </a:lnTo>
                  <a:lnTo>
                    <a:pt x="315463" y="774567"/>
                  </a:lnTo>
                  <a:lnTo>
                    <a:pt x="269998" y="756279"/>
                  </a:lnTo>
                  <a:lnTo>
                    <a:pt x="227073" y="735198"/>
                  </a:lnTo>
                  <a:lnTo>
                    <a:pt x="187070" y="711450"/>
                  </a:lnTo>
                  <a:lnTo>
                    <a:pt x="150367" y="685288"/>
                  </a:lnTo>
                  <a:lnTo>
                    <a:pt x="116967" y="656968"/>
                  </a:lnTo>
                  <a:lnTo>
                    <a:pt x="87250" y="626489"/>
                  </a:lnTo>
                  <a:lnTo>
                    <a:pt x="61470" y="594105"/>
                  </a:lnTo>
                  <a:lnTo>
                    <a:pt x="39880" y="559942"/>
                  </a:lnTo>
                  <a:lnTo>
                    <a:pt x="22609" y="524256"/>
                  </a:lnTo>
                  <a:lnTo>
                    <a:pt x="10036" y="487046"/>
                  </a:lnTo>
                  <a:lnTo>
                    <a:pt x="2289" y="448693"/>
                  </a:lnTo>
                  <a:lnTo>
                    <a:pt x="-377" y="409324"/>
                  </a:lnTo>
                  <a:close/>
                </a:path>
              </a:pathLst>
            </a:custGeom>
            <a:ln w="11367">
              <a:solidFill>
                <a:srgbClr val="9537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9" name="object 49"/>
          <p:cNvSpPr/>
          <p:nvPr/>
        </p:nvSpPr>
        <p:spPr>
          <a:xfrm>
            <a:off x="2237232" y="7888640"/>
            <a:ext cx="1651635" cy="215900"/>
          </a:xfrm>
          <a:custGeom>
            <a:avLst/>
            <a:gdLst/>
            <a:ahLst/>
            <a:cxnLst/>
            <a:rect l="l" t="t" r="r" b="b"/>
            <a:pathLst>
              <a:path w="1651635" h="215900">
                <a:moveTo>
                  <a:pt x="-56" y="36085"/>
                </a:moveTo>
                <a:lnTo>
                  <a:pt x="2737" y="22115"/>
                </a:lnTo>
                <a:lnTo>
                  <a:pt x="10357" y="10686"/>
                </a:lnTo>
                <a:lnTo>
                  <a:pt x="21786" y="2939"/>
                </a:lnTo>
                <a:lnTo>
                  <a:pt x="35756" y="145"/>
                </a:lnTo>
                <a:lnTo>
                  <a:pt x="1615342" y="145"/>
                </a:lnTo>
                <a:lnTo>
                  <a:pt x="1629312" y="2939"/>
                </a:lnTo>
                <a:lnTo>
                  <a:pt x="1640741" y="10686"/>
                </a:lnTo>
                <a:lnTo>
                  <a:pt x="1648488" y="22115"/>
                </a:lnTo>
                <a:lnTo>
                  <a:pt x="1651282" y="36085"/>
                </a:lnTo>
                <a:lnTo>
                  <a:pt x="1651282" y="179591"/>
                </a:lnTo>
                <a:lnTo>
                  <a:pt x="1648488" y="193561"/>
                </a:lnTo>
                <a:lnTo>
                  <a:pt x="1640741" y="204991"/>
                </a:lnTo>
                <a:lnTo>
                  <a:pt x="1629312" y="212738"/>
                </a:lnTo>
                <a:lnTo>
                  <a:pt x="1615342" y="215532"/>
                </a:lnTo>
                <a:lnTo>
                  <a:pt x="35756" y="215532"/>
                </a:lnTo>
                <a:lnTo>
                  <a:pt x="21786" y="212738"/>
                </a:lnTo>
                <a:lnTo>
                  <a:pt x="10357" y="204991"/>
                </a:lnTo>
                <a:lnTo>
                  <a:pt x="2737" y="193561"/>
                </a:lnTo>
                <a:lnTo>
                  <a:pt x="-56" y="179591"/>
                </a:lnTo>
                <a:lnTo>
                  <a:pt x="-56" y="36085"/>
                </a:lnTo>
                <a:close/>
              </a:path>
            </a:pathLst>
          </a:custGeom>
          <a:ln w="4785">
            <a:solidFill>
              <a:srgbClr val="006E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352675" y="8932199"/>
            <a:ext cx="1651635" cy="215900"/>
          </a:xfrm>
          <a:custGeom>
            <a:avLst/>
            <a:gdLst/>
            <a:ahLst/>
            <a:cxnLst/>
            <a:rect l="l" t="t" r="r" b="b"/>
            <a:pathLst>
              <a:path w="1651635" h="215900">
                <a:moveTo>
                  <a:pt x="-59" y="35932"/>
                </a:moveTo>
                <a:lnTo>
                  <a:pt x="2734" y="21962"/>
                </a:lnTo>
                <a:lnTo>
                  <a:pt x="10481" y="10532"/>
                </a:lnTo>
                <a:lnTo>
                  <a:pt x="21910" y="2913"/>
                </a:lnTo>
                <a:lnTo>
                  <a:pt x="35880" y="119"/>
                </a:lnTo>
                <a:lnTo>
                  <a:pt x="1615466" y="119"/>
                </a:lnTo>
                <a:lnTo>
                  <a:pt x="1629436" y="2913"/>
                </a:lnTo>
                <a:lnTo>
                  <a:pt x="1640739" y="10532"/>
                </a:lnTo>
                <a:lnTo>
                  <a:pt x="1648485" y="21962"/>
                </a:lnTo>
                <a:lnTo>
                  <a:pt x="1651279" y="35932"/>
                </a:lnTo>
                <a:lnTo>
                  <a:pt x="1651279" y="179565"/>
                </a:lnTo>
                <a:lnTo>
                  <a:pt x="1648485" y="193535"/>
                </a:lnTo>
                <a:lnTo>
                  <a:pt x="1640739" y="204964"/>
                </a:lnTo>
                <a:lnTo>
                  <a:pt x="1629436" y="212584"/>
                </a:lnTo>
                <a:lnTo>
                  <a:pt x="1615466" y="215505"/>
                </a:lnTo>
                <a:lnTo>
                  <a:pt x="35880" y="215505"/>
                </a:lnTo>
                <a:lnTo>
                  <a:pt x="21910" y="212584"/>
                </a:lnTo>
                <a:lnTo>
                  <a:pt x="10481" y="204964"/>
                </a:lnTo>
                <a:lnTo>
                  <a:pt x="2734" y="193535"/>
                </a:lnTo>
                <a:lnTo>
                  <a:pt x="-59" y="179565"/>
                </a:lnTo>
                <a:lnTo>
                  <a:pt x="-59" y="35932"/>
                </a:lnTo>
                <a:close/>
              </a:path>
            </a:pathLst>
          </a:custGeom>
          <a:ln w="4785">
            <a:solidFill>
              <a:srgbClr val="006E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2450275" y="7251389"/>
            <a:ext cx="1280160" cy="447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55"/>
              </a:lnSpc>
              <a:spcBef>
                <a:spcPts val="100"/>
              </a:spcBef>
            </a:pPr>
            <a:r>
              <a:rPr sz="1400" b="1" spc="-10" dirty="0">
                <a:latin typeface="Calibri"/>
                <a:cs typeface="Calibri"/>
              </a:rPr>
              <a:t>Pharmaceutics</a:t>
            </a:r>
            <a:r>
              <a:rPr sz="1400" b="1" spc="40" dirty="0">
                <a:latin typeface="Calibri"/>
                <a:cs typeface="Calibri"/>
              </a:rPr>
              <a:t> </a:t>
            </a:r>
            <a:r>
              <a:rPr sz="1400" b="1" spc="-25" dirty="0">
                <a:latin typeface="Calibri"/>
                <a:cs typeface="Calibri"/>
              </a:rPr>
              <a:t>III</a:t>
            </a:r>
            <a:endParaRPr sz="1400">
              <a:latin typeface="Calibri"/>
              <a:cs typeface="Calibri"/>
            </a:endParaRPr>
          </a:p>
          <a:p>
            <a:pPr marL="48895">
              <a:lnSpc>
                <a:spcPts val="1655"/>
              </a:lnSpc>
            </a:pPr>
            <a:r>
              <a:rPr sz="1400" spc="-10" dirty="0">
                <a:latin typeface="Calibri"/>
                <a:cs typeface="Calibri"/>
              </a:rPr>
              <a:t>(PHA301),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4428377" y="7176155"/>
            <a:ext cx="1515745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99"/>
              </a:lnSpc>
              <a:spcBef>
                <a:spcPts val="105"/>
              </a:spcBef>
            </a:pPr>
            <a:r>
              <a:rPr sz="1400" b="1" spc="-10" dirty="0">
                <a:latin typeface="Calibri"/>
                <a:cs typeface="Calibri"/>
              </a:rPr>
              <a:t>Biopharmaceutics</a:t>
            </a:r>
            <a:r>
              <a:rPr sz="1400" b="1" spc="55" dirty="0">
                <a:latin typeface="Calibri"/>
                <a:cs typeface="Calibri"/>
              </a:rPr>
              <a:t> </a:t>
            </a:r>
            <a:r>
              <a:rPr sz="1400" b="1" spc="-50" dirty="0">
                <a:latin typeface="Calibri"/>
                <a:cs typeface="Calibri"/>
              </a:rPr>
              <a:t>&amp; </a:t>
            </a:r>
            <a:r>
              <a:rPr sz="1400" b="1" spc="-10" dirty="0">
                <a:latin typeface="Calibri"/>
                <a:cs typeface="Calibri"/>
              </a:rPr>
              <a:t>Pharmacokinetics </a:t>
            </a:r>
            <a:r>
              <a:rPr sz="1400" spc="-10" dirty="0">
                <a:latin typeface="Calibri"/>
                <a:cs typeface="Calibri"/>
              </a:rPr>
              <a:t>(PHA304),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807844" y="7888405"/>
            <a:ext cx="777875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PHA255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6652218" y="7298632"/>
            <a:ext cx="1249680" cy="447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55"/>
              </a:lnSpc>
              <a:spcBef>
                <a:spcPts val="100"/>
              </a:spcBef>
            </a:pPr>
            <a:r>
              <a:rPr sz="1400" b="1" dirty="0">
                <a:latin typeface="Calibri"/>
                <a:cs typeface="Calibri"/>
              </a:rPr>
              <a:t>Pharmacology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spc="-25" dirty="0">
                <a:latin typeface="Calibri"/>
                <a:cs typeface="Calibri"/>
              </a:rPr>
              <a:t>III</a:t>
            </a:r>
            <a:endParaRPr sz="1400">
              <a:latin typeface="Calibri"/>
              <a:cs typeface="Calibri"/>
            </a:endParaRPr>
          </a:p>
          <a:p>
            <a:pPr marL="32384">
              <a:lnSpc>
                <a:spcPts val="1655"/>
              </a:lnSpc>
            </a:pPr>
            <a:r>
              <a:rPr sz="1400" spc="-10" dirty="0">
                <a:latin typeface="Calibri"/>
                <a:cs typeface="Calibri"/>
              </a:rPr>
              <a:t>(PHA333),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3050062" y="7303203"/>
            <a:ext cx="1210945" cy="447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0170">
              <a:lnSpc>
                <a:spcPts val="1655"/>
              </a:lnSpc>
              <a:spcBef>
                <a:spcPts val="100"/>
              </a:spcBef>
            </a:pPr>
            <a:r>
              <a:rPr sz="1400" b="1" spc="-10" dirty="0">
                <a:latin typeface="Calibri"/>
                <a:cs typeface="Calibri"/>
              </a:rPr>
              <a:t>Therapeutics</a:t>
            </a:r>
            <a:r>
              <a:rPr sz="1400" b="1" spc="5" dirty="0">
                <a:latin typeface="Calibri"/>
                <a:cs typeface="Calibri"/>
              </a:rPr>
              <a:t> </a:t>
            </a:r>
            <a:r>
              <a:rPr sz="1400" b="1" spc="-50" dirty="0">
                <a:latin typeface="Calibri"/>
                <a:cs typeface="Calibri"/>
              </a:rPr>
              <a:t>I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ts val="1655"/>
              </a:lnSpc>
            </a:pPr>
            <a:r>
              <a:rPr sz="1400" spc="-10" dirty="0">
                <a:latin typeface="Calibri"/>
                <a:cs typeface="Calibri"/>
              </a:rPr>
              <a:t>(PHA374),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5119982" y="7304727"/>
            <a:ext cx="722630" cy="4902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0645">
              <a:lnSpc>
                <a:spcPts val="1830"/>
              </a:lnSpc>
              <a:spcBef>
                <a:spcPts val="95"/>
              </a:spcBef>
            </a:pPr>
            <a:r>
              <a:rPr sz="1550" b="1" dirty="0">
                <a:latin typeface="Calibri"/>
                <a:cs typeface="Calibri"/>
              </a:rPr>
              <a:t>Level </a:t>
            </a:r>
            <a:r>
              <a:rPr sz="1550" b="1" spc="-50" dirty="0">
                <a:latin typeface="Calibri"/>
                <a:cs typeface="Calibri"/>
              </a:rPr>
              <a:t>5</a:t>
            </a:r>
            <a:endParaRPr sz="1550">
              <a:latin typeface="Calibri"/>
              <a:cs typeface="Calibri"/>
            </a:endParaRPr>
          </a:p>
          <a:p>
            <a:pPr marL="12700">
              <a:lnSpc>
                <a:spcPts val="1830"/>
              </a:lnSpc>
            </a:pPr>
            <a:r>
              <a:rPr sz="1550" b="1" dirty="0">
                <a:latin typeface="Calibri"/>
                <a:cs typeface="Calibri"/>
              </a:rPr>
              <a:t>(18</a:t>
            </a:r>
            <a:r>
              <a:rPr sz="1550" b="1" spc="-10" dirty="0">
                <a:latin typeface="Calibri"/>
                <a:cs typeface="Calibri"/>
              </a:rPr>
              <a:t> C.H.)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2668202" y="7888405"/>
            <a:ext cx="777875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PHA255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7002729" y="7906692"/>
            <a:ext cx="532765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spc="-10" dirty="0">
                <a:latin typeface="Calibri"/>
                <a:cs typeface="Calibri"/>
              </a:rPr>
              <a:t>PHA231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3207031" y="7915836"/>
            <a:ext cx="777875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PHA231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2518854" y="8190149"/>
            <a:ext cx="121094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5400" algn="just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latin typeface="Calibri"/>
                <a:cs typeface="Calibri"/>
              </a:rPr>
              <a:t>Pharmaceutical Biotechnology </a:t>
            </a:r>
            <a:r>
              <a:rPr sz="1400" spc="-10" dirty="0">
                <a:latin typeface="Calibri"/>
                <a:cs typeface="Calibri"/>
              </a:rPr>
              <a:t>(PHA360),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2486850" y="8924698"/>
            <a:ext cx="1369060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5" dirty="0">
                <a:latin typeface="Calibri"/>
                <a:cs typeface="Calibri"/>
              </a:rPr>
              <a:t> </a:t>
            </a:r>
            <a:r>
              <a:rPr sz="1250" dirty="0">
                <a:latin typeface="Calibri"/>
                <a:cs typeface="Calibri"/>
              </a:rPr>
              <a:t>PHA217,</a:t>
            </a:r>
            <a:r>
              <a:rPr sz="1250" spc="-4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PHA265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4277505" y="8206913"/>
            <a:ext cx="1901189" cy="785495"/>
          </a:xfrm>
          <a:prstGeom prst="rect">
            <a:avLst/>
          </a:prstGeom>
        </p:spPr>
        <p:txBody>
          <a:bodyPr vert="horz" wrap="square" lIns="0" tIns="45719" rIns="0" bIns="0" rtlCol="0">
            <a:spAutoFit/>
          </a:bodyPr>
          <a:lstStyle/>
          <a:p>
            <a:pPr marL="12700" marR="5080" algn="ctr">
              <a:lnSpc>
                <a:spcPts val="1430"/>
              </a:lnSpc>
              <a:spcBef>
                <a:spcPts val="359"/>
              </a:spcBef>
            </a:pPr>
            <a:r>
              <a:rPr sz="1400" b="1" dirty="0">
                <a:latin typeface="Calibri"/>
                <a:cs typeface="Calibri"/>
              </a:rPr>
              <a:t>Clinical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Pharmacokinetics </a:t>
            </a:r>
            <a:r>
              <a:rPr sz="1400" b="1" dirty="0">
                <a:latin typeface="Calibri"/>
                <a:cs typeface="Calibri"/>
              </a:rPr>
              <a:t>&amp;</a:t>
            </a:r>
            <a:r>
              <a:rPr sz="1400" b="1" spc="-130" dirty="0">
                <a:latin typeface="Calibri"/>
                <a:cs typeface="Calibri"/>
              </a:rPr>
              <a:t> </a:t>
            </a:r>
            <a:r>
              <a:rPr sz="1400" b="1" spc="-30" dirty="0">
                <a:latin typeface="Calibri"/>
                <a:cs typeface="Calibri"/>
              </a:rPr>
              <a:t>Therapeutic </a:t>
            </a:r>
            <a:r>
              <a:rPr sz="1400" b="1" spc="-20" dirty="0">
                <a:latin typeface="Calibri"/>
                <a:cs typeface="Calibri"/>
              </a:rPr>
              <a:t>Drug </a:t>
            </a:r>
            <a:r>
              <a:rPr sz="1400" b="1" spc="-35" dirty="0">
                <a:latin typeface="Calibri"/>
                <a:cs typeface="Calibri"/>
              </a:rPr>
              <a:t>Monitoring</a:t>
            </a:r>
            <a:r>
              <a:rPr sz="1400" b="1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(PHA314),</a:t>
            </a:r>
            <a:endParaRPr sz="1400">
              <a:latin typeface="Calibri"/>
              <a:cs typeface="Calibri"/>
            </a:endParaRPr>
          </a:p>
          <a:p>
            <a:pPr marL="4445" algn="ctr">
              <a:lnSpc>
                <a:spcPts val="1430"/>
              </a:lnSpc>
            </a:pPr>
            <a:r>
              <a:rPr sz="140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4839847" y="8953654"/>
            <a:ext cx="777875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PHA304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6716224" y="8356261"/>
            <a:ext cx="1210945" cy="447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5405">
              <a:lnSpc>
                <a:spcPts val="1655"/>
              </a:lnSpc>
              <a:spcBef>
                <a:spcPts val="100"/>
              </a:spcBef>
            </a:pPr>
            <a:r>
              <a:rPr sz="1400" b="1" dirty="0">
                <a:latin typeface="Calibri"/>
                <a:cs typeface="Calibri"/>
              </a:rPr>
              <a:t>Therapeutics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spc="-25" dirty="0">
                <a:latin typeface="Calibri"/>
                <a:cs typeface="Calibri"/>
              </a:rPr>
              <a:t>II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ts val="1655"/>
              </a:lnSpc>
            </a:pPr>
            <a:r>
              <a:rPr sz="1400" spc="-10" dirty="0">
                <a:latin typeface="Calibri"/>
                <a:cs typeface="Calibri"/>
              </a:rPr>
              <a:t>(PHA379),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8701946" y="8222152"/>
            <a:ext cx="1561465" cy="6648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indent="3810" algn="ctr">
              <a:lnSpc>
                <a:spcPct val="99600"/>
              </a:lnSpc>
              <a:spcBef>
                <a:spcPts val="110"/>
              </a:spcBef>
            </a:pPr>
            <a:r>
              <a:rPr sz="1400" b="1" dirty="0">
                <a:latin typeface="Calibri"/>
                <a:cs typeface="Calibri"/>
              </a:rPr>
              <a:t>Drug</a:t>
            </a:r>
            <a:r>
              <a:rPr sz="1400" b="1" spc="-2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Information </a:t>
            </a:r>
            <a:r>
              <a:rPr sz="1400" b="1" spc="-50" dirty="0">
                <a:latin typeface="Calibri"/>
                <a:cs typeface="Calibri"/>
              </a:rPr>
              <a:t>&amp; </a:t>
            </a:r>
            <a:r>
              <a:rPr sz="1400" b="1" dirty="0">
                <a:latin typeface="Calibri"/>
                <a:cs typeface="Calibri"/>
              </a:rPr>
              <a:t>Literature</a:t>
            </a:r>
            <a:r>
              <a:rPr sz="1400" b="1" spc="-7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Evaluation </a:t>
            </a:r>
            <a:r>
              <a:rPr sz="1400" spc="-10" dirty="0">
                <a:latin typeface="Calibri"/>
                <a:cs typeface="Calibri"/>
              </a:rPr>
              <a:t>(PHA377),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8788812" y="8961273"/>
            <a:ext cx="1364615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55" dirty="0">
                <a:latin typeface="Calibri"/>
                <a:cs typeface="Calibri"/>
              </a:rPr>
              <a:t> </a:t>
            </a:r>
            <a:r>
              <a:rPr sz="1250" dirty="0">
                <a:latin typeface="Calibri"/>
                <a:cs typeface="Calibri"/>
              </a:rPr>
              <a:t>PHA306,</a:t>
            </a:r>
            <a:r>
              <a:rPr sz="1250" spc="-5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PHA374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10579977" y="8240440"/>
            <a:ext cx="1883788" cy="66043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algn="ctr">
              <a:lnSpc>
                <a:spcPct val="99600"/>
              </a:lnSpc>
              <a:spcBef>
                <a:spcPts val="110"/>
              </a:spcBef>
            </a:pPr>
            <a:r>
              <a:rPr sz="1400" b="1" spc="-10" dirty="0">
                <a:latin typeface="Calibri"/>
                <a:cs typeface="Calibri"/>
              </a:rPr>
              <a:t>Introductory</a:t>
            </a:r>
            <a:r>
              <a:rPr sz="1400" b="1" spc="1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Pharmacy Practice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Experiences</a:t>
            </a:r>
            <a:r>
              <a:rPr sz="1400" b="1" spc="-25" dirty="0">
                <a:latin typeface="Calibri"/>
                <a:cs typeface="Calibri"/>
              </a:rPr>
              <a:t> III </a:t>
            </a:r>
            <a:r>
              <a:rPr sz="1400" spc="-10" dirty="0">
                <a:latin typeface="Calibri"/>
                <a:cs typeface="Calibri"/>
              </a:rPr>
              <a:t>(PHA380</a:t>
            </a:r>
            <a:r>
              <a:rPr lang="en-US" sz="1400" spc="-10" dirty="0">
                <a:latin typeface="Calibri"/>
                <a:cs typeface="Calibri"/>
              </a:rPr>
              <a:t>/PHA381</a:t>
            </a:r>
            <a:r>
              <a:rPr sz="1400" spc="-10" dirty="0">
                <a:latin typeface="Calibri"/>
                <a:cs typeface="Calibri"/>
              </a:rPr>
              <a:t>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10839452" y="8967369"/>
            <a:ext cx="1364614" cy="20454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PHA220</a:t>
            </a:r>
            <a:r>
              <a:rPr lang="en-US" sz="1250" spc="-10" dirty="0">
                <a:latin typeface="Calibri"/>
                <a:cs typeface="Calibri"/>
              </a:rPr>
              <a:t>/PHA224</a:t>
            </a:r>
            <a:endParaRPr sz="1250" dirty="0">
              <a:latin typeface="Calibri"/>
              <a:cs typeface="Calibri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12746794" y="8400456"/>
            <a:ext cx="1786889" cy="447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655"/>
              </a:lnSpc>
              <a:spcBef>
                <a:spcPts val="100"/>
              </a:spcBef>
            </a:pPr>
            <a:r>
              <a:rPr sz="1400" b="1" dirty="0">
                <a:latin typeface="Calibri"/>
                <a:cs typeface="Calibri"/>
              </a:rPr>
              <a:t>OTC</a:t>
            </a:r>
            <a:r>
              <a:rPr sz="1400" b="1" spc="-5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Drugs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and</a:t>
            </a:r>
            <a:r>
              <a:rPr sz="1400" b="1" spc="-50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Products</a:t>
            </a:r>
            <a:endParaRPr sz="1400">
              <a:latin typeface="Calibri"/>
              <a:cs typeface="Calibri"/>
            </a:endParaRPr>
          </a:p>
          <a:p>
            <a:pPr marL="2540" algn="ctr">
              <a:lnSpc>
                <a:spcPts val="1655"/>
              </a:lnSpc>
            </a:pPr>
            <a:r>
              <a:rPr sz="1400" spc="-10" dirty="0">
                <a:latin typeface="Calibri"/>
                <a:cs typeface="Calibri"/>
              </a:rPr>
              <a:t>(PHA370),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4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15136747" y="8225200"/>
            <a:ext cx="722630" cy="4902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0645">
              <a:lnSpc>
                <a:spcPts val="1830"/>
              </a:lnSpc>
              <a:spcBef>
                <a:spcPts val="95"/>
              </a:spcBef>
            </a:pPr>
            <a:r>
              <a:rPr sz="1550" b="1" dirty="0">
                <a:latin typeface="Calibri"/>
                <a:cs typeface="Calibri"/>
              </a:rPr>
              <a:t>Level </a:t>
            </a:r>
            <a:r>
              <a:rPr sz="1550" b="1" spc="-50" dirty="0">
                <a:latin typeface="Calibri"/>
                <a:cs typeface="Calibri"/>
              </a:rPr>
              <a:t>6</a:t>
            </a:r>
            <a:endParaRPr sz="1550">
              <a:latin typeface="Calibri"/>
              <a:cs typeface="Calibri"/>
            </a:endParaRPr>
          </a:p>
          <a:p>
            <a:pPr marL="12700">
              <a:lnSpc>
                <a:spcPts val="1830"/>
              </a:lnSpc>
            </a:pPr>
            <a:r>
              <a:rPr sz="1550" b="1" dirty="0">
                <a:latin typeface="Calibri"/>
                <a:cs typeface="Calibri"/>
              </a:rPr>
              <a:t>(17</a:t>
            </a:r>
            <a:r>
              <a:rPr sz="1550" b="1" spc="-10" dirty="0">
                <a:latin typeface="Calibri"/>
                <a:cs typeface="Calibri"/>
              </a:rPr>
              <a:t> C.H.)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6908244" y="8956702"/>
            <a:ext cx="777875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PHA374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13213126" y="8971941"/>
            <a:ext cx="777875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PHA374</a:t>
            </a:r>
            <a:endParaRPr sz="1250">
              <a:latin typeface="Calibri"/>
              <a:cs typeface="Calibri"/>
            </a:endParaRPr>
          </a:p>
        </p:txBody>
      </p:sp>
      <p:grpSp>
        <p:nvGrpSpPr>
          <p:cNvPr id="73" name="object 73"/>
          <p:cNvGrpSpPr/>
          <p:nvPr/>
        </p:nvGrpSpPr>
        <p:grpSpPr>
          <a:xfrm>
            <a:off x="1060310" y="11925335"/>
            <a:ext cx="15011920" cy="1423035"/>
            <a:chOff x="1060310" y="11925335"/>
            <a:chExt cx="15011920" cy="1423035"/>
          </a:xfrm>
        </p:grpSpPr>
        <p:sp>
          <p:nvSpPr>
            <p:cNvPr id="74" name="object 74"/>
            <p:cNvSpPr/>
            <p:nvPr/>
          </p:nvSpPr>
          <p:spPr>
            <a:xfrm>
              <a:off x="1954226" y="12092887"/>
              <a:ext cx="4841875" cy="803275"/>
            </a:xfrm>
            <a:custGeom>
              <a:avLst/>
              <a:gdLst/>
              <a:ahLst/>
              <a:cxnLst/>
              <a:rect l="l" t="t" r="r" b="b"/>
              <a:pathLst>
                <a:path w="4841875" h="803275">
                  <a:moveTo>
                    <a:pt x="0" y="129917"/>
                  </a:moveTo>
                  <a:lnTo>
                    <a:pt x="10159" y="79372"/>
                  </a:lnTo>
                  <a:lnTo>
                    <a:pt x="37972" y="38099"/>
                  </a:lnTo>
                  <a:lnTo>
                    <a:pt x="79245" y="10159"/>
                  </a:lnTo>
                  <a:lnTo>
                    <a:pt x="129917" y="0"/>
                  </a:lnTo>
                  <a:lnTo>
                    <a:pt x="2230444" y="0"/>
                  </a:lnTo>
                  <a:lnTo>
                    <a:pt x="2280989" y="10159"/>
                  </a:lnTo>
                  <a:lnTo>
                    <a:pt x="2322263" y="38099"/>
                  </a:lnTo>
                  <a:lnTo>
                    <a:pt x="2350075" y="79372"/>
                  </a:lnTo>
                  <a:lnTo>
                    <a:pt x="2360362" y="129917"/>
                  </a:lnTo>
                  <a:lnTo>
                    <a:pt x="2360362" y="649664"/>
                  </a:lnTo>
                  <a:lnTo>
                    <a:pt x="2350075" y="700247"/>
                  </a:lnTo>
                  <a:lnTo>
                    <a:pt x="2322263" y="741546"/>
                  </a:lnTo>
                  <a:lnTo>
                    <a:pt x="2280989" y="769397"/>
                  </a:lnTo>
                  <a:lnTo>
                    <a:pt x="2230444" y="779607"/>
                  </a:lnTo>
                  <a:lnTo>
                    <a:pt x="129917" y="779607"/>
                  </a:lnTo>
                  <a:lnTo>
                    <a:pt x="79245" y="769397"/>
                  </a:lnTo>
                  <a:lnTo>
                    <a:pt x="37972" y="741546"/>
                  </a:lnTo>
                  <a:lnTo>
                    <a:pt x="10159" y="700247"/>
                  </a:lnTo>
                  <a:lnTo>
                    <a:pt x="0" y="649664"/>
                  </a:lnTo>
                  <a:lnTo>
                    <a:pt x="0" y="129917"/>
                  </a:lnTo>
                  <a:close/>
                </a:path>
                <a:path w="4841875" h="803275">
                  <a:moveTo>
                    <a:pt x="2477580" y="153793"/>
                  </a:moveTo>
                  <a:lnTo>
                    <a:pt x="2487740" y="103248"/>
                  </a:lnTo>
                  <a:lnTo>
                    <a:pt x="2515679" y="61974"/>
                  </a:lnTo>
                  <a:lnTo>
                    <a:pt x="2556953" y="34162"/>
                  </a:lnTo>
                  <a:lnTo>
                    <a:pt x="2607371" y="23875"/>
                  </a:lnTo>
                  <a:lnTo>
                    <a:pt x="4711707" y="23875"/>
                  </a:lnTo>
                  <a:lnTo>
                    <a:pt x="4762252" y="34162"/>
                  </a:lnTo>
                  <a:lnTo>
                    <a:pt x="4803526" y="61974"/>
                  </a:lnTo>
                  <a:lnTo>
                    <a:pt x="4831338" y="103248"/>
                  </a:lnTo>
                  <a:lnTo>
                    <a:pt x="4841498" y="153793"/>
                  </a:lnTo>
                  <a:lnTo>
                    <a:pt x="4841498" y="673108"/>
                  </a:lnTo>
                  <a:lnTo>
                    <a:pt x="4831338" y="723640"/>
                  </a:lnTo>
                  <a:lnTo>
                    <a:pt x="4803526" y="764914"/>
                  </a:lnTo>
                  <a:lnTo>
                    <a:pt x="4762252" y="792739"/>
                  </a:lnTo>
                  <a:lnTo>
                    <a:pt x="4711707" y="802937"/>
                  </a:lnTo>
                  <a:lnTo>
                    <a:pt x="2607371" y="802937"/>
                  </a:lnTo>
                  <a:lnTo>
                    <a:pt x="2556953" y="792739"/>
                  </a:lnTo>
                  <a:lnTo>
                    <a:pt x="2515679" y="764914"/>
                  </a:lnTo>
                  <a:lnTo>
                    <a:pt x="2487740" y="723640"/>
                  </a:lnTo>
                  <a:lnTo>
                    <a:pt x="2477580" y="673108"/>
                  </a:lnTo>
                  <a:lnTo>
                    <a:pt x="2477580" y="153793"/>
                  </a:lnTo>
                  <a:close/>
                </a:path>
              </a:pathLst>
            </a:custGeom>
            <a:ln w="22734">
              <a:solidFill>
                <a:srgbClr val="006E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4843525" y="12908975"/>
              <a:ext cx="1651635" cy="367638"/>
            </a:xfrm>
            <a:custGeom>
              <a:avLst/>
              <a:gdLst/>
              <a:ahLst/>
              <a:cxnLst/>
              <a:rect l="l" t="t" r="r" b="b"/>
              <a:pathLst>
                <a:path w="1651635" h="215900">
                  <a:moveTo>
                    <a:pt x="-122" y="35920"/>
                  </a:moveTo>
                  <a:lnTo>
                    <a:pt x="2798" y="21938"/>
                  </a:lnTo>
                  <a:lnTo>
                    <a:pt x="10418" y="10521"/>
                  </a:lnTo>
                  <a:lnTo>
                    <a:pt x="21848" y="2837"/>
                  </a:lnTo>
                  <a:lnTo>
                    <a:pt x="35817" y="18"/>
                  </a:lnTo>
                  <a:lnTo>
                    <a:pt x="1615403" y="18"/>
                  </a:lnTo>
                  <a:lnTo>
                    <a:pt x="1629373" y="2837"/>
                  </a:lnTo>
                  <a:lnTo>
                    <a:pt x="1640803" y="10521"/>
                  </a:lnTo>
                  <a:lnTo>
                    <a:pt x="1648422" y="21938"/>
                  </a:lnTo>
                  <a:lnTo>
                    <a:pt x="1651343" y="35920"/>
                  </a:lnTo>
                  <a:lnTo>
                    <a:pt x="1651343" y="179515"/>
                  </a:lnTo>
                  <a:lnTo>
                    <a:pt x="1648422" y="193498"/>
                  </a:lnTo>
                  <a:lnTo>
                    <a:pt x="1640803" y="204902"/>
                  </a:lnTo>
                  <a:lnTo>
                    <a:pt x="1629373" y="212585"/>
                  </a:lnTo>
                  <a:lnTo>
                    <a:pt x="1615403" y="215417"/>
                  </a:lnTo>
                  <a:lnTo>
                    <a:pt x="35817" y="215417"/>
                  </a:lnTo>
                  <a:lnTo>
                    <a:pt x="21848" y="212585"/>
                  </a:lnTo>
                  <a:lnTo>
                    <a:pt x="10418" y="204902"/>
                  </a:lnTo>
                  <a:lnTo>
                    <a:pt x="2798" y="193498"/>
                  </a:lnTo>
                  <a:lnTo>
                    <a:pt x="-122" y="179515"/>
                  </a:lnTo>
                  <a:lnTo>
                    <a:pt x="-122" y="35920"/>
                  </a:lnTo>
                  <a:close/>
                </a:path>
              </a:pathLst>
            </a:custGeom>
            <a:ln w="4785">
              <a:solidFill>
                <a:srgbClr val="006E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6911467" y="12108342"/>
              <a:ext cx="2409190" cy="779145"/>
            </a:xfrm>
            <a:custGeom>
              <a:avLst/>
              <a:gdLst/>
              <a:ahLst/>
              <a:cxnLst/>
              <a:rect l="l" t="t" r="r" b="b"/>
              <a:pathLst>
                <a:path w="2409190" h="779145">
                  <a:moveTo>
                    <a:pt x="-174" y="129956"/>
                  </a:moveTo>
                  <a:lnTo>
                    <a:pt x="9985" y="79411"/>
                  </a:lnTo>
                  <a:lnTo>
                    <a:pt x="37797" y="38137"/>
                  </a:lnTo>
                  <a:lnTo>
                    <a:pt x="79071" y="10325"/>
                  </a:lnTo>
                  <a:lnTo>
                    <a:pt x="129616" y="38"/>
                  </a:lnTo>
                  <a:lnTo>
                    <a:pt x="2278782" y="38"/>
                  </a:lnTo>
                  <a:lnTo>
                    <a:pt x="2329327" y="10325"/>
                  </a:lnTo>
                  <a:lnTo>
                    <a:pt x="2370601" y="38137"/>
                  </a:lnTo>
                  <a:lnTo>
                    <a:pt x="2398413" y="79411"/>
                  </a:lnTo>
                  <a:lnTo>
                    <a:pt x="2408573" y="129956"/>
                  </a:lnTo>
                  <a:lnTo>
                    <a:pt x="2408573" y="649271"/>
                  </a:lnTo>
                  <a:lnTo>
                    <a:pt x="2398413" y="699803"/>
                  </a:lnTo>
                  <a:lnTo>
                    <a:pt x="2370601" y="741077"/>
                  </a:lnTo>
                  <a:lnTo>
                    <a:pt x="2329327" y="768902"/>
                  </a:lnTo>
                  <a:lnTo>
                    <a:pt x="2278782" y="779113"/>
                  </a:lnTo>
                  <a:lnTo>
                    <a:pt x="129616" y="779113"/>
                  </a:lnTo>
                  <a:lnTo>
                    <a:pt x="79071" y="768902"/>
                  </a:lnTo>
                  <a:lnTo>
                    <a:pt x="37797" y="741077"/>
                  </a:lnTo>
                  <a:lnTo>
                    <a:pt x="9985" y="699803"/>
                  </a:lnTo>
                  <a:lnTo>
                    <a:pt x="-174" y="649271"/>
                  </a:lnTo>
                  <a:lnTo>
                    <a:pt x="-174" y="129956"/>
                  </a:lnTo>
                  <a:close/>
                </a:path>
              </a:pathLst>
            </a:custGeom>
            <a:ln w="22734">
              <a:solidFill>
                <a:srgbClr val="006E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7332091" y="12888629"/>
              <a:ext cx="1651635" cy="387983"/>
            </a:xfrm>
            <a:custGeom>
              <a:avLst/>
              <a:gdLst/>
              <a:ahLst/>
              <a:cxnLst/>
              <a:rect l="l" t="t" r="r" b="b"/>
              <a:pathLst>
                <a:path w="1651634" h="215900">
                  <a:moveTo>
                    <a:pt x="-185" y="35921"/>
                  </a:moveTo>
                  <a:lnTo>
                    <a:pt x="2608" y="21938"/>
                  </a:lnTo>
                  <a:lnTo>
                    <a:pt x="10355" y="10521"/>
                  </a:lnTo>
                  <a:lnTo>
                    <a:pt x="21658" y="2838"/>
                  </a:lnTo>
                  <a:lnTo>
                    <a:pt x="35627" y="19"/>
                  </a:lnTo>
                  <a:lnTo>
                    <a:pt x="1615213" y="19"/>
                  </a:lnTo>
                  <a:lnTo>
                    <a:pt x="1629183" y="2838"/>
                  </a:lnTo>
                  <a:lnTo>
                    <a:pt x="1640613" y="10521"/>
                  </a:lnTo>
                  <a:lnTo>
                    <a:pt x="1648360" y="21938"/>
                  </a:lnTo>
                  <a:lnTo>
                    <a:pt x="1651153" y="35921"/>
                  </a:lnTo>
                  <a:lnTo>
                    <a:pt x="1651153" y="179516"/>
                  </a:lnTo>
                  <a:lnTo>
                    <a:pt x="1648360" y="193498"/>
                  </a:lnTo>
                  <a:lnTo>
                    <a:pt x="1640613" y="204903"/>
                  </a:lnTo>
                  <a:lnTo>
                    <a:pt x="1629183" y="212599"/>
                  </a:lnTo>
                  <a:lnTo>
                    <a:pt x="1615213" y="215418"/>
                  </a:lnTo>
                  <a:lnTo>
                    <a:pt x="35627" y="215418"/>
                  </a:lnTo>
                  <a:lnTo>
                    <a:pt x="21658" y="212599"/>
                  </a:lnTo>
                  <a:lnTo>
                    <a:pt x="10355" y="204903"/>
                  </a:lnTo>
                  <a:lnTo>
                    <a:pt x="2608" y="193498"/>
                  </a:lnTo>
                  <a:lnTo>
                    <a:pt x="-185" y="179516"/>
                  </a:lnTo>
                  <a:lnTo>
                    <a:pt x="-185" y="35921"/>
                  </a:lnTo>
                  <a:close/>
                </a:path>
              </a:pathLst>
            </a:custGeom>
            <a:ln w="4785">
              <a:solidFill>
                <a:srgbClr val="006E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9444227" y="12108342"/>
              <a:ext cx="2524760" cy="779145"/>
            </a:xfrm>
            <a:custGeom>
              <a:avLst/>
              <a:gdLst/>
              <a:ahLst/>
              <a:cxnLst/>
              <a:rect l="l" t="t" r="r" b="b"/>
              <a:pathLst>
                <a:path w="2524759" h="779145">
                  <a:moveTo>
                    <a:pt x="-238" y="129956"/>
                  </a:moveTo>
                  <a:lnTo>
                    <a:pt x="9921" y="79411"/>
                  </a:lnTo>
                  <a:lnTo>
                    <a:pt x="37733" y="38137"/>
                  </a:lnTo>
                  <a:lnTo>
                    <a:pt x="79007" y="10325"/>
                  </a:lnTo>
                  <a:lnTo>
                    <a:pt x="129552" y="38"/>
                  </a:lnTo>
                  <a:lnTo>
                    <a:pt x="2394158" y="38"/>
                  </a:lnTo>
                  <a:lnTo>
                    <a:pt x="2444703" y="10325"/>
                  </a:lnTo>
                  <a:lnTo>
                    <a:pt x="2485977" y="38137"/>
                  </a:lnTo>
                  <a:lnTo>
                    <a:pt x="2513789" y="79411"/>
                  </a:lnTo>
                  <a:lnTo>
                    <a:pt x="2524076" y="129956"/>
                  </a:lnTo>
                  <a:lnTo>
                    <a:pt x="2524076" y="649271"/>
                  </a:lnTo>
                  <a:lnTo>
                    <a:pt x="2513789" y="699803"/>
                  </a:lnTo>
                  <a:lnTo>
                    <a:pt x="2485977" y="741077"/>
                  </a:lnTo>
                  <a:lnTo>
                    <a:pt x="2444703" y="768902"/>
                  </a:lnTo>
                  <a:lnTo>
                    <a:pt x="2394158" y="779113"/>
                  </a:lnTo>
                  <a:lnTo>
                    <a:pt x="129552" y="779113"/>
                  </a:lnTo>
                  <a:lnTo>
                    <a:pt x="79007" y="768902"/>
                  </a:lnTo>
                  <a:lnTo>
                    <a:pt x="37733" y="741077"/>
                  </a:lnTo>
                  <a:lnTo>
                    <a:pt x="9921" y="699803"/>
                  </a:lnTo>
                  <a:lnTo>
                    <a:pt x="-238" y="649271"/>
                  </a:lnTo>
                  <a:lnTo>
                    <a:pt x="-238" y="129956"/>
                  </a:lnTo>
                  <a:close/>
                </a:path>
              </a:pathLst>
            </a:custGeom>
            <a:ln w="22734">
              <a:solidFill>
                <a:srgbClr val="006E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9857105" y="12886839"/>
              <a:ext cx="1651635" cy="387982"/>
            </a:xfrm>
            <a:custGeom>
              <a:avLst/>
              <a:gdLst/>
              <a:ahLst/>
              <a:cxnLst/>
              <a:rect l="l" t="t" r="r" b="b"/>
              <a:pathLst>
                <a:path w="1651634" h="215900">
                  <a:moveTo>
                    <a:pt x="-249" y="35908"/>
                  </a:moveTo>
                  <a:lnTo>
                    <a:pt x="2544" y="21926"/>
                  </a:lnTo>
                  <a:lnTo>
                    <a:pt x="10164" y="10521"/>
                  </a:lnTo>
                  <a:lnTo>
                    <a:pt x="21594" y="2825"/>
                  </a:lnTo>
                  <a:lnTo>
                    <a:pt x="35563" y="19"/>
                  </a:lnTo>
                  <a:lnTo>
                    <a:pt x="1615150" y="19"/>
                  </a:lnTo>
                  <a:lnTo>
                    <a:pt x="1629119" y="2825"/>
                  </a:lnTo>
                  <a:lnTo>
                    <a:pt x="1640549" y="10521"/>
                  </a:lnTo>
                  <a:lnTo>
                    <a:pt x="1648296" y="21926"/>
                  </a:lnTo>
                  <a:lnTo>
                    <a:pt x="1651090" y="35908"/>
                  </a:lnTo>
                  <a:lnTo>
                    <a:pt x="1651090" y="179503"/>
                  </a:lnTo>
                  <a:lnTo>
                    <a:pt x="1648296" y="193486"/>
                  </a:lnTo>
                  <a:lnTo>
                    <a:pt x="1640549" y="204903"/>
                  </a:lnTo>
                  <a:lnTo>
                    <a:pt x="1629119" y="212586"/>
                  </a:lnTo>
                  <a:lnTo>
                    <a:pt x="1615150" y="215405"/>
                  </a:lnTo>
                  <a:lnTo>
                    <a:pt x="35563" y="215405"/>
                  </a:lnTo>
                  <a:lnTo>
                    <a:pt x="21594" y="212586"/>
                  </a:lnTo>
                  <a:lnTo>
                    <a:pt x="10164" y="204903"/>
                  </a:lnTo>
                  <a:lnTo>
                    <a:pt x="2544" y="193486"/>
                  </a:lnTo>
                  <a:lnTo>
                    <a:pt x="-249" y="179503"/>
                  </a:lnTo>
                  <a:lnTo>
                    <a:pt x="-249" y="35908"/>
                  </a:lnTo>
                  <a:close/>
                </a:path>
              </a:pathLst>
            </a:custGeom>
            <a:ln w="4785">
              <a:solidFill>
                <a:srgbClr val="006E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12092432" y="12108342"/>
              <a:ext cx="2426970" cy="742950"/>
            </a:xfrm>
            <a:custGeom>
              <a:avLst/>
              <a:gdLst/>
              <a:ahLst/>
              <a:cxnLst/>
              <a:rect l="l" t="t" r="r" b="b"/>
              <a:pathLst>
                <a:path w="2426969" h="742950">
                  <a:moveTo>
                    <a:pt x="-305" y="123860"/>
                  </a:moveTo>
                  <a:lnTo>
                    <a:pt x="9473" y="75728"/>
                  </a:lnTo>
                  <a:lnTo>
                    <a:pt x="35888" y="36359"/>
                  </a:lnTo>
                  <a:lnTo>
                    <a:pt x="75257" y="9817"/>
                  </a:lnTo>
                  <a:lnTo>
                    <a:pt x="123389" y="38"/>
                  </a:lnTo>
                  <a:lnTo>
                    <a:pt x="2302781" y="38"/>
                  </a:lnTo>
                  <a:lnTo>
                    <a:pt x="2350912" y="9817"/>
                  </a:lnTo>
                  <a:lnTo>
                    <a:pt x="2390281" y="36359"/>
                  </a:lnTo>
                  <a:lnTo>
                    <a:pt x="2416697" y="75728"/>
                  </a:lnTo>
                  <a:lnTo>
                    <a:pt x="2426476" y="123860"/>
                  </a:lnTo>
                  <a:lnTo>
                    <a:pt x="2426476" y="618856"/>
                  </a:lnTo>
                  <a:lnTo>
                    <a:pt x="2416697" y="667038"/>
                  </a:lnTo>
                  <a:lnTo>
                    <a:pt x="2390281" y="706369"/>
                  </a:lnTo>
                  <a:lnTo>
                    <a:pt x="2350912" y="732886"/>
                  </a:lnTo>
                  <a:lnTo>
                    <a:pt x="2302781" y="742614"/>
                  </a:lnTo>
                  <a:lnTo>
                    <a:pt x="123389" y="742614"/>
                  </a:lnTo>
                  <a:lnTo>
                    <a:pt x="75257" y="732886"/>
                  </a:lnTo>
                  <a:lnTo>
                    <a:pt x="35888" y="706369"/>
                  </a:lnTo>
                  <a:lnTo>
                    <a:pt x="9473" y="667038"/>
                  </a:lnTo>
                  <a:lnTo>
                    <a:pt x="-305" y="618856"/>
                  </a:lnTo>
                  <a:lnTo>
                    <a:pt x="-305" y="123860"/>
                  </a:lnTo>
                  <a:close/>
                </a:path>
              </a:pathLst>
            </a:custGeom>
            <a:ln w="22734">
              <a:solidFill>
                <a:srgbClr val="006E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12522581" y="12855575"/>
              <a:ext cx="1651635" cy="387510"/>
            </a:xfrm>
            <a:custGeom>
              <a:avLst/>
              <a:gdLst/>
              <a:ahLst/>
              <a:cxnLst/>
              <a:rect l="l" t="t" r="r" b="b"/>
              <a:pathLst>
                <a:path w="1651634" h="215900">
                  <a:moveTo>
                    <a:pt x="-316" y="35922"/>
                  </a:moveTo>
                  <a:lnTo>
                    <a:pt x="2604" y="21939"/>
                  </a:lnTo>
                  <a:lnTo>
                    <a:pt x="10224" y="10522"/>
                  </a:lnTo>
                  <a:lnTo>
                    <a:pt x="21653" y="2839"/>
                  </a:lnTo>
                  <a:lnTo>
                    <a:pt x="35623" y="20"/>
                  </a:lnTo>
                  <a:lnTo>
                    <a:pt x="1615209" y="20"/>
                  </a:lnTo>
                  <a:lnTo>
                    <a:pt x="1629179" y="2839"/>
                  </a:lnTo>
                  <a:lnTo>
                    <a:pt x="1640609" y="10522"/>
                  </a:lnTo>
                  <a:lnTo>
                    <a:pt x="1648228" y="21939"/>
                  </a:lnTo>
                  <a:lnTo>
                    <a:pt x="1651149" y="35922"/>
                  </a:lnTo>
                  <a:lnTo>
                    <a:pt x="1651149" y="179517"/>
                  </a:lnTo>
                  <a:lnTo>
                    <a:pt x="1648228" y="193499"/>
                  </a:lnTo>
                  <a:lnTo>
                    <a:pt x="1640609" y="204903"/>
                  </a:lnTo>
                  <a:lnTo>
                    <a:pt x="1629179" y="212599"/>
                  </a:lnTo>
                  <a:lnTo>
                    <a:pt x="1615209" y="215419"/>
                  </a:lnTo>
                  <a:lnTo>
                    <a:pt x="35623" y="215419"/>
                  </a:lnTo>
                  <a:lnTo>
                    <a:pt x="21653" y="212599"/>
                  </a:lnTo>
                  <a:lnTo>
                    <a:pt x="10224" y="204903"/>
                  </a:lnTo>
                  <a:lnTo>
                    <a:pt x="2604" y="193499"/>
                  </a:lnTo>
                  <a:lnTo>
                    <a:pt x="-316" y="179517"/>
                  </a:lnTo>
                  <a:lnTo>
                    <a:pt x="-316" y="35922"/>
                  </a:lnTo>
                  <a:close/>
                </a:path>
              </a:pathLst>
            </a:custGeom>
            <a:ln w="4785">
              <a:solidFill>
                <a:srgbClr val="006E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1428877" y="11925335"/>
              <a:ext cx="14074140" cy="1423035"/>
            </a:xfrm>
            <a:custGeom>
              <a:avLst/>
              <a:gdLst/>
              <a:ahLst/>
              <a:cxnLst/>
              <a:rect l="l" t="t" r="r" b="b"/>
              <a:pathLst>
                <a:path w="14074140" h="1423034">
                  <a:moveTo>
                    <a:pt x="-36" y="237146"/>
                  </a:moveTo>
                  <a:lnTo>
                    <a:pt x="4789" y="189395"/>
                  </a:lnTo>
                  <a:lnTo>
                    <a:pt x="18632" y="144819"/>
                  </a:lnTo>
                  <a:lnTo>
                    <a:pt x="40475" y="104561"/>
                  </a:lnTo>
                  <a:lnTo>
                    <a:pt x="69431" y="69510"/>
                  </a:lnTo>
                  <a:lnTo>
                    <a:pt x="104482" y="40555"/>
                  </a:lnTo>
                  <a:lnTo>
                    <a:pt x="144740" y="18712"/>
                  </a:lnTo>
                  <a:lnTo>
                    <a:pt x="189316" y="4869"/>
                  </a:lnTo>
                  <a:lnTo>
                    <a:pt x="237066" y="43"/>
                  </a:lnTo>
                  <a:lnTo>
                    <a:pt x="13836518" y="43"/>
                  </a:lnTo>
                  <a:lnTo>
                    <a:pt x="13884395" y="4869"/>
                  </a:lnTo>
                  <a:lnTo>
                    <a:pt x="13928844" y="18712"/>
                  </a:lnTo>
                  <a:lnTo>
                    <a:pt x="13969102" y="40555"/>
                  </a:lnTo>
                  <a:lnTo>
                    <a:pt x="14004280" y="69510"/>
                  </a:lnTo>
                  <a:lnTo>
                    <a:pt x="14033236" y="104561"/>
                  </a:lnTo>
                  <a:lnTo>
                    <a:pt x="14055079" y="144819"/>
                  </a:lnTo>
                  <a:lnTo>
                    <a:pt x="14068795" y="189395"/>
                  </a:lnTo>
                  <a:lnTo>
                    <a:pt x="14073621" y="237146"/>
                  </a:lnTo>
                  <a:lnTo>
                    <a:pt x="14073621" y="1185685"/>
                  </a:lnTo>
                  <a:lnTo>
                    <a:pt x="14068795" y="1233474"/>
                  </a:lnTo>
                  <a:lnTo>
                    <a:pt x="14055079" y="1277986"/>
                  </a:lnTo>
                  <a:lnTo>
                    <a:pt x="14033236" y="1318270"/>
                  </a:lnTo>
                  <a:lnTo>
                    <a:pt x="14004280" y="1353372"/>
                  </a:lnTo>
                  <a:lnTo>
                    <a:pt x="13969102" y="1382327"/>
                  </a:lnTo>
                  <a:lnTo>
                    <a:pt x="13928844" y="1404183"/>
                  </a:lnTo>
                  <a:lnTo>
                    <a:pt x="13884395" y="1418000"/>
                  </a:lnTo>
                  <a:lnTo>
                    <a:pt x="13836518" y="1422826"/>
                  </a:lnTo>
                  <a:lnTo>
                    <a:pt x="237066" y="1422826"/>
                  </a:lnTo>
                  <a:lnTo>
                    <a:pt x="189316" y="1418000"/>
                  </a:lnTo>
                  <a:lnTo>
                    <a:pt x="144740" y="1404183"/>
                  </a:lnTo>
                  <a:lnTo>
                    <a:pt x="104482" y="1382327"/>
                  </a:lnTo>
                  <a:lnTo>
                    <a:pt x="69431" y="1353372"/>
                  </a:lnTo>
                  <a:lnTo>
                    <a:pt x="40475" y="1318270"/>
                  </a:lnTo>
                  <a:lnTo>
                    <a:pt x="18632" y="1277986"/>
                  </a:lnTo>
                  <a:lnTo>
                    <a:pt x="4789" y="1233474"/>
                  </a:lnTo>
                  <a:lnTo>
                    <a:pt x="-36" y="1185685"/>
                  </a:lnTo>
                  <a:lnTo>
                    <a:pt x="-36" y="237146"/>
                  </a:lnTo>
                  <a:close/>
                </a:path>
              </a:pathLst>
            </a:custGeom>
            <a:ln w="29915">
              <a:solidFill>
                <a:srgbClr val="9537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1060310" y="11950989"/>
              <a:ext cx="736600" cy="1293495"/>
            </a:xfrm>
            <a:custGeom>
              <a:avLst/>
              <a:gdLst/>
              <a:ahLst/>
              <a:cxnLst/>
              <a:rect l="l" t="t" r="r" b="b"/>
              <a:pathLst>
                <a:path w="736600" h="1293494">
                  <a:moveTo>
                    <a:pt x="367895" y="42"/>
                  </a:moveTo>
                  <a:lnTo>
                    <a:pt x="308207" y="2836"/>
                  </a:lnTo>
                  <a:lnTo>
                    <a:pt x="251566" y="10710"/>
                  </a:lnTo>
                  <a:lnTo>
                    <a:pt x="198824" y="23283"/>
                  </a:lnTo>
                  <a:lnTo>
                    <a:pt x="150616" y="40173"/>
                  </a:lnTo>
                  <a:lnTo>
                    <a:pt x="107742" y="61001"/>
                  </a:lnTo>
                  <a:lnTo>
                    <a:pt x="70964" y="85257"/>
                  </a:lnTo>
                  <a:lnTo>
                    <a:pt x="41031" y="112561"/>
                  </a:lnTo>
                  <a:lnTo>
                    <a:pt x="4786" y="174409"/>
                  </a:lnTo>
                  <a:lnTo>
                    <a:pt x="-26" y="208063"/>
                  </a:lnTo>
                  <a:lnTo>
                    <a:pt x="-26" y="1085039"/>
                  </a:lnTo>
                  <a:lnTo>
                    <a:pt x="18730" y="1150798"/>
                  </a:lnTo>
                  <a:lnTo>
                    <a:pt x="70964" y="1207896"/>
                  </a:lnTo>
                  <a:lnTo>
                    <a:pt x="107742" y="1232140"/>
                  </a:lnTo>
                  <a:lnTo>
                    <a:pt x="150616" y="1252929"/>
                  </a:lnTo>
                  <a:lnTo>
                    <a:pt x="198824" y="1269845"/>
                  </a:lnTo>
                  <a:lnTo>
                    <a:pt x="251566" y="1282456"/>
                  </a:lnTo>
                  <a:lnTo>
                    <a:pt x="308207" y="1290342"/>
                  </a:lnTo>
                  <a:lnTo>
                    <a:pt x="367895" y="1293060"/>
                  </a:lnTo>
                  <a:lnTo>
                    <a:pt x="427584" y="1290342"/>
                  </a:lnTo>
                  <a:lnTo>
                    <a:pt x="484224" y="1282456"/>
                  </a:lnTo>
                  <a:lnTo>
                    <a:pt x="537055" y="1269845"/>
                  </a:lnTo>
                  <a:lnTo>
                    <a:pt x="585314" y="1252929"/>
                  </a:lnTo>
                  <a:lnTo>
                    <a:pt x="628112" y="1232140"/>
                  </a:lnTo>
                  <a:lnTo>
                    <a:pt x="664941" y="1207896"/>
                  </a:lnTo>
                  <a:lnTo>
                    <a:pt x="694785" y="1180643"/>
                  </a:lnTo>
                  <a:lnTo>
                    <a:pt x="731106" y="1118782"/>
                  </a:lnTo>
                  <a:lnTo>
                    <a:pt x="735932" y="1085039"/>
                  </a:lnTo>
                  <a:lnTo>
                    <a:pt x="735932" y="208063"/>
                  </a:lnTo>
                  <a:lnTo>
                    <a:pt x="717136" y="142406"/>
                  </a:lnTo>
                  <a:lnTo>
                    <a:pt x="664941" y="85257"/>
                  </a:lnTo>
                  <a:lnTo>
                    <a:pt x="628112" y="61001"/>
                  </a:lnTo>
                  <a:lnTo>
                    <a:pt x="585314" y="40173"/>
                  </a:lnTo>
                  <a:lnTo>
                    <a:pt x="537055" y="23283"/>
                  </a:lnTo>
                  <a:lnTo>
                    <a:pt x="484224" y="10710"/>
                  </a:lnTo>
                  <a:lnTo>
                    <a:pt x="427584" y="2836"/>
                  </a:lnTo>
                  <a:lnTo>
                    <a:pt x="367895" y="4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1060310" y="11950989"/>
              <a:ext cx="736600" cy="1293495"/>
            </a:xfrm>
            <a:custGeom>
              <a:avLst/>
              <a:gdLst/>
              <a:ahLst/>
              <a:cxnLst/>
              <a:rect l="l" t="t" r="r" b="b"/>
              <a:pathLst>
                <a:path w="736600" h="1293494">
                  <a:moveTo>
                    <a:pt x="-26" y="1085039"/>
                  </a:moveTo>
                  <a:lnTo>
                    <a:pt x="-26" y="208063"/>
                  </a:lnTo>
                  <a:lnTo>
                    <a:pt x="4786" y="174409"/>
                  </a:lnTo>
                  <a:lnTo>
                    <a:pt x="41031" y="112561"/>
                  </a:lnTo>
                  <a:lnTo>
                    <a:pt x="70964" y="85257"/>
                  </a:lnTo>
                  <a:lnTo>
                    <a:pt x="107742" y="61001"/>
                  </a:lnTo>
                  <a:lnTo>
                    <a:pt x="150616" y="40173"/>
                  </a:lnTo>
                  <a:lnTo>
                    <a:pt x="198824" y="23283"/>
                  </a:lnTo>
                  <a:lnTo>
                    <a:pt x="251566" y="10710"/>
                  </a:lnTo>
                  <a:lnTo>
                    <a:pt x="308207" y="2836"/>
                  </a:lnTo>
                  <a:lnTo>
                    <a:pt x="367895" y="42"/>
                  </a:lnTo>
                  <a:lnTo>
                    <a:pt x="427584" y="2836"/>
                  </a:lnTo>
                  <a:lnTo>
                    <a:pt x="484224" y="10710"/>
                  </a:lnTo>
                  <a:lnTo>
                    <a:pt x="537055" y="23283"/>
                  </a:lnTo>
                  <a:lnTo>
                    <a:pt x="585314" y="40173"/>
                  </a:lnTo>
                  <a:lnTo>
                    <a:pt x="628112" y="61001"/>
                  </a:lnTo>
                  <a:lnTo>
                    <a:pt x="664941" y="85257"/>
                  </a:lnTo>
                  <a:lnTo>
                    <a:pt x="694785" y="112561"/>
                  </a:lnTo>
                  <a:lnTo>
                    <a:pt x="731106" y="174409"/>
                  </a:lnTo>
                  <a:lnTo>
                    <a:pt x="735932" y="208063"/>
                  </a:lnTo>
                  <a:lnTo>
                    <a:pt x="735932" y="1085039"/>
                  </a:lnTo>
                  <a:lnTo>
                    <a:pt x="717136" y="1150798"/>
                  </a:lnTo>
                  <a:lnTo>
                    <a:pt x="664941" y="1207896"/>
                  </a:lnTo>
                  <a:lnTo>
                    <a:pt x="628112" y="1232140"/>
                  </a:lnTo>
                  <a:lnTo>
                    <a:pt x="585314" y="1252929"/>
                  </a:lnTo>
                  <a:lnTo>
                    <a:pt x="537055" y="1269845"/>
                  </a:lnTo>
                  <a:lnTo>
                    <a:pt x="484224" y="1282456"/>
                  </a:lnTo>
                  <a:lnTo>
                    <a:pt x="427584" y="1290342"/>
                  </a:lnTo>
                  <a:lnTo>
                    <a:pt x="367895" y="1293060"/>
                  </a:lnTo>
                  <a:lnTo>
                    <a:pt x="308207" y="1290342"/>
                  </a:lnTo>
                  <a:lnTo>
                    <a:pt x="251566" y="1282456"/>
                  </a:lnTo>
                  <a:lnTo>
                    <a:pt x="198824" y="1269845"/>
                  </a:lnTo>
                  <a:lnTo>
                    <a:pt x="150616" y="1252929"/>
                  </a:lnTo>
                  <a:lnTo>
                    <a:pt x="107742" y="1232140"/>
                  </a:lnTo>
                  <a:lnTo>
                    <a:pt x="70964" y="1207896"/>
                  </a:lnTo>
                  <a:lnTo>
                    <a:pt x="41031" y="1180643"/>
                  </a:lnTo>
                  <a:lnTo>
                    <a:pt x="4786" y="1118782"/>
                  </a:lnTo>
                  <a:lnTo>
                    <a:pt x="-26" y="1085039"/>
                  </a:lnTo>
                  <a:close/>
                </a:path>
              </a:pathLst>
            </a:custGeom>
            <a:ln w="4785">
              <a:solidFill>
                <a:srgbClr val="9537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14912085" y="12219340"/>
              <a:ext cx="1160145" cy="819150"/>
            </a:xfrm>
            <a:custGeom>
              <a:avLst/>
              <a:gdLst/>
              <a:ahLst/>
              <a:cxnLst/>
              <a:rect l="l" t="t" r="r" b="b"/>
              <a:pathLst>
                <a:path w="1160144" h="819150">
                  <a:moveTo>
                    <a:pt x="579363" y="36"/>
                  </a:moveTo>
                  <a:lnTo>
                    <a:pt x="523611" y="1940"/>
                  </a:lnTo>
                  <a:lnTo>
                    <a:pt x="469257" y="7401"/>
                  </a:lnTo>
                  <a:lnTo>
                    <a:pt x="416680" y="16418"/>
                  </a:lnTo>
                  <a:lnTo>
                    <a:pt x="366008" y="28737"/>
                  </a:lnTo>
                  <a:lnTo>
                    <a:pt x="317623" y="44103"/>
                  </a:lnTo>
                  <a:lnTo>
                    <a:pt x="271777" y="62391"/>
                  </a:lnTo>
                  <a:lnTo>
                    <a:pt x="228598" y="83472"/>
                  </a:lnTo>
                  <a:lnTo>
                    <a:pt x="188340" y="107221"/>
                  </a:lnTo>
                  <a:lnTo>
                    <a:pt x="151384" y="133255"/>
                  </a:lnTo>
                  <a:lnTo>
                    <a:pt x="117730" y="161702"/>
                  </a:lnTo>
                  <a:lnTo>
                    <a:pt x="87885" y="192182"/>
                  </a:lnTo>
                  <a:lnTo>
                    <a:pt x="61978" y="224591"/>
                  </a:lnTo>
                  <a:lnTo>
                    <a:pt x="40135" y="258728"/>
                  </a:lnTo>
                  <a:lnTo>
                    <a:pt x="22736" y="294452"/>
                  </a:lnTo>
                  <a:lnTo>
                    <a:pt x="10036" y="331573"/>
                  </a:lnTo>
                  <a:lnTo>
                    <a:pt x="2290" y="369926"/>
                  </a:lnTo>
                  <a:lnTo>
                    <a:pt x="-376" y="409333"/>
                  </a:lnTo>
                  <a:lnTo>
                    <a:pt x="2290" y="448753"/>
                  </a:lnTo>
                  <a:lnTo>
                    <a:pt x="10036" y="487106"/>
                  </a:lnTo>
                  <a:lnTo>
                    <a:pt x="22736" y="524227"/>
                  </a:lnTo>
                  <a:lnTo>
                    <a:pt x="40135" y="559939"/>
                  </a:lnTo>
                  <a:lnTo>
                    <a:pt x="61978" y="594088"/>
                  </a:lnTo>
                  <a:lnTo>
                    <a:pt x="87885" y="626485"/>
                  </a:lnTo>
                  <a:lnTo>
                    <a:pt x="117730" y="656965"/>
                  </a:lnTo>
                  <a:lnTo>
                    <a:pt x="151384" y="685361"/>
                  </a:lnTo>
                  <a:lnTo>
                    <a:pt x="188340" y="711497"/>
                  </a:lnTo>
                  <a:lnTo>
                    <a:pt x="228598" y="735195"/>
                  </a:lnTo>
                  <a:lnTo>
                    <a:pt x="271777" y="756289"/>
                  </a:lnTo>
                  <a:lnTo>
                    <a:pt x="317623" y="774614"/>
                  </a:lnTo>
                  <a:lnTo>
                    <a:pt x="366008" y="789981"/>
                  </a:lnTo>
                  <a:lnTo>
                    <a:pt x="416680" y="802236"/>
                  </a:lnTo>
                  <a:lnTo>
                    <a:pt x="469257" y="811202"/>
                  </a:lnTo>
                  <a:lnTo>
                    <a:pt x="523611" y="816714"/>
                  </a:lnTo>
                  <a:lnTo>
                    <a:pt x="579363" y="818593"/>
                  </a:lnTo>
                  <a:lnTo>
                    <a:pt x="635242" y="816714"/>
                  </a:lnTo>
                  <a:lnTo>
                    <a:pt x="689596" y="811202"/>
                  </a:lnTo>
                  <a:lnTo>
                    <a:pt x="742173" y="802236"/>
                  </a:lnTo>
                  <a:lnTo>
                    <a:pt x="792718" y="789981"/>
                  </a:lnTo>
                  <a:lnTo>
                    <a:pt x="841103" y="774614"/>
                  </a:lnTo>
                  <a:lnTo>
                    <a:pt x="887076" y="756289"/>
                  </a:lnTo>
                  <a:lnTo>
                    <a:pt x="930255" y="735195"/>
                  </a:lnTo>
                  <a:lnTo>
                    <a:pt x="970386" y="711497"/>
                  </a:lnTo>
                  <a:lnTo>
                    <a:pt x="1007469" y="685361"/>
                  </a:lnTo>
                  <a:lnTo>
                    <a:pt x="1040996" y="656965"/>
                  </a:lnTo>
                  <a:lnTo>
                    <a:pt x="1070968" y="626485"/>
                  </a:lnTo>
                  <a:lnTo>
                    <a:pt x="1096875" y="594088"/>
                  </a:lnTo>
                  <a:lnTo>
                    <a:pt x="1118591" y="559939"/>
                  </a:lnTo>
                  <a:lnTo>
                    <a:pt x="1135990" y="524227"/>
                  </a:lnTo>
                  <a:lnTo>
                    <a:pt x="1148690" y="487106"/>
                  </a:lnTo>
                  <a:lnTo>
                    <a:pt x="1156563" y="448753"/>
                  </a:lnTo>
                  <a:lnTo>
                    <a:pt x="1159230" y="409333"/>
                  </a:lnTo>
                  <a:lnTo>
                    <a:pt x="1156563" y="369926"/>
                  </a:lnTo>
                  <a:lnTo>
                    <a:pt x="1148690" y="331573"/>
                  </a:lnTo>
                  <a:lnTo>
                    <a:pt x="1135990" y="294452"/>
                  </a:lnTo>
                  <a:lnTo>
                    <a:pt x="1118591" y="258728"/>
                  </a:lnTo>
                  <a:lnTo>
                    <a:pt x="1096875" y="224591"/>
                  </a:lnTo>
                  <a:lnTo>
                    <a:pt x="1070968" y="192182"/>
                  </a:lnTo>
                  <a:lnTo>
                    <a:pt x="1040996" y="161702"/>
                  </a:lnTo>
                  <a:lnTo>
                    <a:pt x="1007469" y="133255"/>
                  </a:lnTo>
                  <a:lnTo>
                    <a:pt x="970386" y="107221"/>
                  </a:lnTo>
                  <a:lnTo>
                    <a:pt x="930255" y="83472"/>
                  </a:lnTo>
                  <a:lnTo>
                    <a:pt x="887076" y="62391"/>
                  </a:lnTo>
                  <a:lnTo>
                    <a:pt x="841103" y="44103"/>
                  </a:lnTo>
                  <a:lnTo>
                    <a:pt x="792718" y="28737"/>
                  </a:lnTo>
                  <a:lnTo>
                    <a:pt x="742173" y="16418"/>
                  </a:lnTo>
                  <a:lnTo>
                    <a:pt x="689596" y="7401"/>
                  </a:lnTo>
                  <a:lnTo>
                    <a:pt x="635242" y="1940"/>
                  </a:lnTo>
                  <a:lnTo>
                    <a:pt x="579363" y="3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14912085" y="12219340"/>
              <a:ext cx="1160145" cy="819150"/>
            </a:xfrm>
            <a:custGeom>
              <a:avLst/>
              <a:gdLst/>
              <a:ahLst/>
              <a:cxnLst/>
              <a:rect l="l" t="t" r="r" b="b"/>
              <a:pathLst>
                <a:path w="1160144" h="819150">
                  <a:moveTo>
                    <a:pt x="-376" y="409333"/>
                  </a:moveTo>
                  <a:lnTo>
                    <a:pt x="2290" y="369926"/>
                  </a:lnTo>
                  <a:lnTo>
                    <a:pt x="10036" y="331573"/>
                  </a:lnTo>
                  <a:lnTo>
                    <a:pt x="22736" y="294452"/>
                  </a:lnTo>
                  <a:lnTo>
                    <a:pt x="40135" y="258728"/>
                  </a:lnTo>
                  <a:lnTo>
                    <a:pt x="61978" y="224591"/>
                  </a:lnTo>
                  <a:lnTo>
                    <a:pt x="87885" y="192182"/>
                  </a:lnTo>
                  <a:lnTo>
                    <a:pt x="117730" y="161702"/>
                  </a:lnTo>
                  <a:lnTo>
                    <a:pt x="151384" y="133255"/>
                  </a:lnTo>
                  <a:lnTo>
                    <a:pt x="188340" y="107221"/>
                  </a:lnTo>
                  <a:lnTo>
                    <a:pt x="228598" y="83472"/>
                  </a:lnTo>
                  <a:lnTo>
                    <a:pt x="271777" y="62391"/>
                  </a:lnTo>
                  <a:lnTo>
                    <a:pt x="317623" y="44103"/>
                  </a:lnTo>
                  <a:lnTo>
                    <a:pt x="366008" y="28737"/>
                  </a:lnTo>
                  <a:lnTo>
                    <a:pt x="416680" y="16418"/>
                  </a:lnTo>
                  <a:lnTo>
                    <a:pt x="469257" y="7401"/>
                  </a:lnTo>
                  <a:lnTo>
                    <a:pt x="523611" y="1940"/>
                  </a:lnTo>
                  <a:lnTo>
                    <a:pt x="579363" y="36"/>
                  </a:lnTo>
                  <a:lnTo>
                    <a:pt x="635242" y="1940"/>
                  </a:lnTo>
                  <a:lnTo>
                    <a:pt x="689596" y="7401"/>
                  </a:lnTo>
                  <a:lnTo>
                    <a:pt x="742173" y="16418"/>
                  </a:lnTo>
                  <a:lnTo>
                    <a:pt x="792718" y="28737"/>
                  </a:lnTo>
                  <a:lnTo>
                    <a:pt x="841103" y="44103"/>
                  </a:lnTo>
                  <a:lnTo>
                    <a:pt x="887076" y="62391"/>
                  </a:lnTo>
                  <a:lnTo>
                    <a:pt x="930255" y="83472"/>
                  </a:lnTo>
                  <a:lnTo>
                    <a:pt x="970386" y="107221"/>
                  </a:lnTo>
                  <a:lnTo>
                    <a:pt x="1007469" y="133255"/>
                  </a:lnTo>
                  <a:lnTo>
                    <a:pt x="1040996" y="161702"/>
                  </a:lnTo>
                  <a:lnTo>
                    <a:pt x="1070968" y="192182"/>
                  </a:lnTo>
                  <a:lnTo>
                    <a:pt x="1096875" y="224591"/>
                  </a:lnTo>
                  <a:lnTo>
                    <a:pt x="1118591" y="258728"/>
                  </a:lnTo>
                  <a:lnTo>
                    <a:pt x="1135990" y="294452"/>
                  </a:lnTo>
                  <a:lnTo>
                    <a:pt x="1148690" y="331573"/>
                  </a:lnTo>
                  <a:lnTo>
                    <a:pt x="1156563" y="369926"/>
                  </a:lnTo>
                  <a:lnTo>
                    <a:pt x="1159230" y="409333"/>
                  </a:lnTo>
                  <a:lnTo>
                    <a:pt x="1156563" y="448753"/>
                  </a:lnTo>
                  <a:lnTo>
                    <a:pt x="1148690" y="487106"/>
                  </a:lnTo>
                  <a:lnTo>
                    <a:pt x="1135990" y="524227"/>
                  </a:lnTo>
                  <a:lnTo>
                    <a:pt x="1118591" y="559939"/>
                  </a:lnTo>
                  <a:lnTo>
                    <a:pt x="1096875" y="594088"/>
                  </a:lnTo>
                  <a:lnTo>
                    <a:pt x="1070968" y="626485"/>
                  </a:lnTo>
                  <a:lnTo>
                    <a:pt x="1040996" y="656965"/>
                  </a:lnTo>
                  <a:lnTo>
                    <a:pt x="1007469" y="685361"/>
                  </a:lnTo>
                  <a:lnTo>
                    <a:pt x="970386" y="711497"/>
                  </a:lnTo>
                  <a:lnTo>
                    <a:pt x="930255" y="735195"/>
                  </a:lnTo>
                  <a:lnTo>
                    <a:pt x="887076" y="756289"/>
                  </a:lnTo>
                  <a:lnTo>
                    <a:pt x="841103" y="774614"/>
                  </a:lnTo>
                  <a:lnTo>
                    <a:pt x="792718" y="789981"/>
                  </a:lnTo>
                  <a:lnTo>
                    <a:pt x="742173" y="802236"/>
                  </a:lnTo>
                  <a:lnTo>
                    <a:pt x="689596" y="811202"/>
                  </a:lnTo>
                  <a:lnTo>
                    <a:pt x="635242" y="816714"/>
                  </a:lnTo>
                  <a:lnTo>
                    <a:pt x="579363" y="818593"/>
                  </a:lnTo>
                  <a:lnTo>
                    <a:pt x="523611" y="816714"/>
                  </a:lnTo>
                  <a:lnTo>
                    <a:pt x="469257" y="811202"/>
                  </a:lnTo>
                  <a:lnTo>
                    <a:pt x="416680" y="802236"/>
                  </a:lnTo>
                  <a:lnTo>
                    <a:pt x="366008" y="789981"/>
                  </a:lnTo>
                  <a:lnTo>
                    <a:pt x="317623" y="774614"/>
                  </a:lnTo>
                  <a:lnTo>
                    <a:pt x="271777" y="756289"/>
                  </a:lnTo>
                  <a:lnTo>
                    <a:pt x="228598" y="735195"/>
                  </a:lnTo>
                  <a:lnTo>
                    <a:pt x="188340" y="711497"/>
                  </a:lnTo>
                  <a:lnTo>
                    <a:pt x="151384" y="685361"/>
                  </a:lnTo>
                  <a:lnTo>
                    <a:pt x="117730" y="656965"/>
                  </a:lnTo>
                  <a:lnTo>
                    <a:pt x="87885" y="626485"/>
                  </a:lnTo>
                  <a:lnTo>
                    <a:pt x="61978" y="594088"/>
                  </a:lnTo>
                  <a:lnTo>
                    <a:pt x="40135" y="559939"/>
                  </a:lnTo>
                  <a:lnTo>
                    <a:pt x="22736" y="524227"/>
                  </a:lnTo>
                  <a:lnTo>
                    <a:pt x="10036" y="487106"/>
                  </a:lnTo>
                  <a:lnTo>
                    <a:pt x="2290" y="448753"/>
                  </a:lnTo>
                  <a:lnTo>
                    <a:pt x="-376" y="409333"/>
                  </a:lnTo>
                  <a:close/>
                </a:path>
              </a:pathLst>
            </a:custGeom>
            <a:ln w="11367">
              <a:solidFill>
                <a:srgbClr val="9537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7" name="object 87"/>
          <p:cNvSpPr/>
          <p:nvPr/>
        </p:nvSpPr>
        <p:spPr>
          <a:xfrm>
            <a:off x="2365882" y="12885633"/>
            <a:ext cx="1651635" cy="390980"/>
          </a:xfrm>
          <a:custGeom>
            <a:avLst/>
            <a:gdLst/>
            <a:ahLst/>
            <a:cxnLst/>
            <a:rect l="l" t="t" r="r" b="b"/>
            <a:pathLst>
              <a:path w="1651635" h="215900">
                <a:moveTo>
                  <a:pt x="-59" y="35921"/>
                </a:moveTo>
                <a:lnTo>
                  <a:pt x="2734" y="21938"/>
                </a:lnTo>
                <a:lnTo>
                  <a:pt x="10480" y="10534"/>
                </a:lnTo>
                <a:lnTo>
                  <a:pt x="21910" y="2838"/>
                </a:lnTo>
                <a:lnTo>
                  <a:pt x="35880" y="19"/>
                </a:lnTo>
                <a:lnTo>
                  <a:pt x="1615339" y="19"/>
                </a:lnTo>
                <a:lnTo>
                  <a:pt x="1629436" y="2838"/>
                </a:lnTo>
                <a:lnTo>
                  <a:pt x="1640738" y="10534"/>
                </a:lnTo>
                <a:lnTo>
                  <a:pt x="1648485" y="21938"/>
                </a:lnTo>
                <a:lnTo>
                  <a:pt x="1651279" y="35921"/>
                </a:lnTo>
                <a:lnTo>
                  <a:pt x="1651279" y="179516"/>
                </a:lnTo>
                <a:lnTo>
                  <a:pt x="1648485" y="193498"/>
                </a:lnTo>
                <a:lnTo>
                  <a:pt x="1640738" y="204915"/>
                </a:lnTo>
                <a:lnTo>
                  <a:pt x="1629436" y="212599"/>
                </a:lnTo>
                <a:lnTo>
                  <a:pt x="1615339" y="215418"/>
                </a:lnTo>
                <a:lnTo>
                  <a:pt x="35880" y="215418"/>
                </a:lnTo>
                <a:lnTo>
                  <a:pt x="21910" y="212599"/>
                </a:lnTo>
                <a:lnTo>
                  <a:pt x="10480" y="204915"/>
                </a:lnTo>
                <a:lnTo>
                  <a:pt x="2734" y="193498"/>
                </a:lnTo>
                <a:lnTo>
                  <a:pt x="-59" y="179516"/>
                </a:lnTo>
                <a:lnTo>
                  <a:pt x="-59" y="35921"/>
                </a:lnTo>
                <a:close/>
              </a:path>
            </a:pathLst>
          </a:custGeom>
          <a:ln w="4785">
            <a:solidFill>
              <a:srgbClr val="006E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 txBox="1"/>
          <p:nvPr/>
        </p:nvSpPr>
        <p:spPr>
          <a:xfrm>
            <a:off x="2038806" y="12159073"/>
            <a:ext cx="2210435" cy="60760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74625" marR="5080" indent="-161925" algn="ctr">
              <a:lnSpc>
                <a:spcPct val="99400"/>
              </a:lnSpc>
              <a:spcBef>
                <a:spcPts val="105"/>
              </a:spcBef>
            </a:pPr>
            <a:r>
              <a:rPr sz="1250" b="1" spc="-10" dirty="0">
                <a:latin typeface="Calibri"/>
                <a:cs typeface="Calibri"/>
              </a:rPr>
              <a:t>Professional</a:t>
            </a:r>
            <a:r>
              <a:rPr sz="1250" b="1" spc="-5" dirty="0">
                <a:latin typeface="Calibri"/>
                <a:cs typeface="Calibri"/>
              </a:rPr>
              <a:t> </a:t>
            </a:r>
            <a:r>
              <a:rPr sz="1250" b="1" spc="-10" dirty="0">
                <a:latin typeface="Calibri"/>
                <a:cs typeface="Calibri"/>
              </a:rPr>
              <a:t>Practice</a:t>
            </a:r>
            <a:r>
              <a:rPr sz="1250" b="1" spc="-20" dirty="0">
                <a:latin typeface="Calibri"/>
                <a:cs typeface="Calibri"/>
              </a:rPr>
              <a:t> </a:t>
            </a:r>
            <a:r>
              <a:rPr sz="1250" b="1" spc="-10" dirty="0">
                <a:latin typeface="Calibri"/>
                <a:cs typeface="Calibri"/>
              </a:rPr>
              <a:t>Experience</a:t>
            </a:r>
            <a:r>
              <a:rPr sz="1250" b="1" spc="-15" dirty="0">
                <a:latin typeface="Calibri"/>
                <a:cs typeface="Calibri"/>
              </a:rPr>
              <a:t> </a:t>
            </a:r>
            <a:r>
              <a:rPr sz="1250" b="1" spc="-50" dirty="0">
                <a:latin typeface="Calibri"/>
                <a:cs typeface="Calibri"/>
              </a:rPr>
              <a:t>I </a:t>
            </a:r>
            <a:r>
              <a:rPr sz="1250" b="1" spc="-10" dirty="0">
                <a:latin typeface="Calibri"/>
                <a:cs typeface="Calibri"/>
              </a:rPr>
              <a:t>(Internal</a:t>
            </a:r>
            <a:r>
              <a:rPr sz="1250" b="1" spc="-15" dirty="0">
                <a:latin typeface="Calibri"/>
                <a:cs typeface="Calibri"/>
              </a:rPr>
              <a:t> </a:t>
            </a:r>
            <a:r>
              <a:rPr sz="1250" b="1" spc="-10" dirty="0">
                <a:latin typeface="Calibri"/>
                <a:cs typeface="Calibri"/>
              </a:rPr>
              <a:t>Medicine)</a:t>
            </a:r>
            <a:r>
              <a:rPr lang="en-AE" sz="1250" b="1" spc="-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(PHA590</a:t>
            </a:r>
            <a:r>
              <a:rPr lang="en-US" sz="1400" spc="-10" dirty="0">
                <a:latin typeface="Calibri"/>
                <a:cs typeface="Calibri"/>
              </a:rPr>
              <a:t>/PHA595</a:t>
            </a:r>
            <a:r>
              <a:rPr sz="1400" spc="-10" dirty="0">
                <a:latin typeface="Calibri"/>
                <a:cs typeface="Calibri"/>
              </a:rPr>
              <a:t>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lang="en-US" sz="1400" spc="-15" dirty="0">
                <a:latin typeface="Calibri"/>
                <a:cs typeface="Calibri"/>
              </a:rPr>
              <a:t>4 C.H.</a:t>
            </a:r>
            <a:r>
              <a:rPr lang="en-US" sz="1400" dirty="0">
                <a:latin typeface="Calibri"/>
                <a:cs typeface="Calibri"/>
              </a:rPr>
              <a:t>               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2499041" y="12879709"/>
            <a:ext cx="1531557" cy="3969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5" dirty="0">
                <a:latin typeface="Calibri"/>
                <a:cs typeface="Calibri"/>
              </a:rPr>
              <a:t> </a:t>
            </a:r>
            <a:r>
              <a:rPr sz="1250" dirty="0">
                <a:latin typeface="Calibri"/>
                <a:cs typeface="Calibri"/>
              </a:rPr>
              <a:t>PHA380</a:t>
            </a:r>
            <a:r>
              <a:rPr lang="en-US" sz="1250" dirty="0">
                <a:latin typeface="Calibri"/>
                <a:cs typeface="Calibri"/>
              </a:rPr>
              <a:t>/PHA381</a:t>
            </a:r>
            <a:r>
              <a:rPr sz="1250" dirty="0">
                <a:latin typeface="Calibri"/>
                <a:cs typeface="Calibri"/>
              </a:rPr>
              <a:t>,</a:t>
            </a:r>
            <a:r>
              <a:rPr sz="1250" spc="-35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PHA476</a:t>
            </a:r>
            <a:endParaRPr sz="1250" dirty="0">
              <a:latin typeface="Calibri"/>
              <a:cs typeface="Calibri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4496955" y="12200073"/>
            <a:ext cx="2247900" cy="61595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065" marR="5080" algn="ctr">
              <a:lnSpc>
                <a:spcPts val="1460"/>
              </a:lnSpc>
              <a:spcBef>
                <a:spcPts val="180"/>
              </a:spcBef>
            </a:pPr>
            <a:r>
              <a:rPr sz="1250" b="1" spc="-10" dirty="0">
                <a:latin typeface="Calibri"/>
                <a:cs typeface="Calibri"/>
              </a:rPr>
              <a:t>Professional Practice</a:t>
            </a:r>
            <a:r>
              <a:rPr sz="1250" b="1" spc="-15" dirty="0">
                <a:latin typeface="Calibri"/>
                <a:cs typeface="Calibri"/>
              </a:rPr>
              <a:t> </a:t>
            </a:r>
            <a:r>
              <a:rPr sz="1250" b="1" spc="-10" dirty="0">
                <a:latin typeface="Calibri"/>
                <a:cs typeface="Calibri"/>
              </a:rPr>
              <a:t>Experience </a:t>
            </a:r>
            <a:r>
              <a:rPr sz="1250" b="1" spc="-25" dirty="0">
                <a:latin typeface="Calibri"/>
                <a:cs typeface="Calibri"/>
              </a:rPr>
              <a:t>II </a:t>
            </a:r>
            <a:r>
              <a:rPr sz="1250" b="1" spc="-10" dirty="0">
                <a:latin typeface="Calibri"/>
                <a:cs typeface="Calibri"/>
              </a:rPr>
              <a:t>(Critical Care)</a:t>
            </a:r>
            <a:endParaRPr sz="1250" dirty="0">
              <a:latin typeface="Calibri"/>
              <a:cs typeface="Calibri"/>
            </a:endParaRPr>
          </a:p>
          <a:p>
            <a:pPr marR="14604" algn="ctr">
              <a:lnSpc>
                <a:spcPts val="1650"/>
              </a:lnSpc>
            </a:pPr>
            <a:r>
              <a:rPr sz="1400" spc="-10" dirty="0">
                <a:latin typeface="Calibri"/>
                <a:cs typeface="Calibri"/>
              </a:rPr>
              <a:t>(PHA591</a:t>
            </a:r>
            <a:r>
              <a:rPr lang="en-US" sz="1400" spc="-10" dirty="0">
                <a:latin typeface="Calibri"/>
                <a:cs typeface="Calibri"/>
              </a:rPr>
              <a:t>/PHA599</a:t>
            </a:r>
            <a:r>
              <a:rPr sz="1400" spc="-10" dirty="0">
                <a:latin typeface="Calibri"/>
                <a:cs typeface="Calibri"/>
              </a:rPr>
              <a:t>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4996814" y="12902568"/>
            <a:ext cx="1548725" cy="3969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40" dirty="0">
                <a:latin typeface="Calibri"/>
                <a:cs typeface="Calibri"/>
              </a:rPr>
              <a:t> </a:t>
            </a:r>
            <a:r>
              <a:rPr sz="1250" dirty="0">
                <a:latin typeface="Calibri"/>
                <a:cs typeface="Calibri"/>
              </a:rPr>
              <a:t>PHA380</a:t>
            </a:r>
            <a:r>
              <a:rPr lang="en-US" sz="1250" dirty="0">
                <a:latin typeface="Calibri"/>
                <a:cs typeface="Calibri"/>
              </a:rPr>
              <a:t>/PHA381</a:t>
            </a:r>
            <a:r>
              <a:rPr sz="1250" dirty="0">
                <a:latin typeface="Calibri"/>
                <a:cs typeface="Calibri"/>
              </a:rPr>
              <a:t>,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PHA476</a:t>
            </a:r>
            <a:endParaRPr sz="1250" dirty="0">
              <a:latin typeface="Calibri"/>
              <a:cs typeface="Calibri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6985965" y="12190928"/>
            <a:ext cx="2287270" cy="6178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algn="ctr">
              <a:lnSpc>
                <a:spcPct val="99400"/>
              </a:lnSpc>
              <a:spcBef>
                <a:spcPts val="105"/>
              </a:spcBef>
            </a:pPr>
            <a:r>
              <a:rPr sz="1250" b="1" spc="-10" dirty="0">
                <a:latin typeface="Calibri"/>
                <a:cs typeface="Calibri"/>
              </a:rPr>
              <a:t>Professional</a:t>
            </a:r>
            <a:r>
              <a:rPr sz="1250" b="1" spc="-5" dirty="0">
                <a:latin typeface="Calibri"/>
                <a:cs typeface="Calibri"/>
              </a:rPr>
              <a:t> </a:t>
            </a:r>
            <a:r>
              <a:rPr sz="1250" b="1" spc="-10" dirty="0">
                <a:latin typeface="Calibri"/>
                <a:cs typeface="Calibri"/>
              </a:rPr>
              <a:t>Practice</a:t>
            </a:r>
            <a:r>
              <a:rPr sz="1250" b="1" spc="-20" dirty="0">
                <a:latin typeface="Calibri"/>
                <a:cs typeface="Calibri"/>
              </a:rPr>
              <a:t> </a:t>
            </a:r>
            <a:r>
              <a:rPr sz="1250" b="1" spc="-10" dirty="0">
                <a:latin typeface="Calibri"/>
                <a:cs typeface="Calibri"/>
              </a:rPr>
              <a:t>Experience</a:t>
            </a:r>
            <a:r>
              <a:rPr sz="1250" b="1" spc="-15" dirty="0">
                <a:latin typeface="Calibri"/>
                <a:cs typeface="Calibri"/>
              </a:rPr>
              <a:t> </a:t>
            </a:r>
            <a:r>
              <a:rPr sz="1250" b="1" spc="-25" dirty="0">
                <a:latin typeface="Calibri"/>
                <a:cs typeface="Calibri"/>
              </a:rPr>
              <a:t>III </a:t>
            </a:r>
            <a:r>
              <a:rPr sz="1250" b="1" dirty="0">
                <a:latin typeface="Calibri"/>
                <a:cs typeface="Calibri"/>
              </a:rPr>
              <a:t>(Community</a:t>
            </a:r>
            <a:r>
              <a:rPr sz="1250" b="1" spc="-35" dirty="0">
                <a:latin typeface="Calibri"/>
                <a:cs typeface="Calibri"/>
              </a:rPr>
              <a:t> </a:t>
            </a:r>
            <a:r>
              <a:rPr sz="1250" b="1" spc="-10" dirty="0">
                <a:latin typeface="Calibri"/>
                <a:cs typeface="Calibri"/>
              </a:rPr>
              <a:t>Pharmacy</a:t>
            </a:r>
            <a:r>
              <a:rPr sz="1250" b="1" spc="-35" dirty="0">
                <a:latin typeface="Calibri"/>
                <a:cs typeface="Calibri"/>
              </a:rPr>
              <a:t> </a:t>
            </a:r>
            <a:r>
              <a:rPr sz="1250" b="1" spc="-10" dirty="0">
                <a:latin typeface="Calibri"/>
                <a:cs typeface="Calibri"/>
              </a:rPr>
              <a:t>Practice) </a:t>
            </a:r>
            <a:r>
              <a:rPr sz="1400" spc="-10" dirty="0">
                <a:latin typeface="Calibri"/>
                <a:cs typeface="Calibri"/>
              </a:rPr>
              <a:t>(PHA592</a:t>
            </a:r>
            <a:r>
              <a:rPr lang="en-US" sz="1400" spc="-10" dirty="0">
                <a:latin typeface="Calibri"/>
                <a:cs typeface="Calibri"/>
              </a:rPr>
              <a:t>/PHA600</a:t>
            </a:r>
            <a:r>
              <a:rPr sz="1400" spc="-10" dirty="0">
                <a:latin typeface="Calibri"/>
                <a:cs typeface="Calibri"/>
              </a:rPr>
              <a:t>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7475156" y="12882757"/>
            <a:ext cx="1508569" cy="3969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5" dirty="0">
                <a:latin typeface="Calibri"/>
                <a:cs typeface="Calibri"/>
              </a:rPr>
              <a:t> </a:t>
            </a:r>
            <a:r>
              <a:rPr sz="1250" dirty="0">
                <a:latin typeface="Calibri"/>
                <a:cs typeface="Calibri"/>
              </a:rPr>
              <a:t>PHA380</a:t>
            </a:r>
            <a:r>
              <a:rPr lang="en-US" sz="1250" dirty="0">
                <a:latin typeface="Calibri"/>
                <a:cs typeface="Calibri"/>
              </a:rPr>
              <a:t>/PHA381</a:t>
            </a:r>
            <a:r>
              <a:rPr sz="1250" dirty="0">
                <a:latin typeface="Calibri"/>
                <a:cs typeface="Calibri"/>
              </a:rPr>
              <a:t>,</a:t>
            </a:r>
            <a:r>
              <a:rPr sz="1250" spc="-4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PHA476</a:t>
            </a:r>
            <a:endParaRPr sz="1250" dirty="0">
              <a:latin typeface="Calibri"/>
              <a:cs typeface="Calibri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9509645" y="12190928"/>
            <a:ext cx="2409825" cy="6178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-1270" algn="ctr">
              <a:lnSpc>
                <a:spcPct val="99400"/>
              </a:lnSpc>
              <a:spcBef>
                <a:spcPts val="105"/>
              </a:spcBef>
            </a:pPr>
            <a:r>
              <a:rPr sz="1250" b="1" spc="-10" dirty="0">
                <a:latin typeface="Calibri"/>
                <a:cs typeface="Calibri"/>
              </a:rPr>
              <a:t>Professional</a:t>
            </a:r>
            <a:r>
              <a:rPr sz="1250" b="1" spc="-5" dirty="0">
                <a:latin typeface="Calibri"/>
                <a:cs typeface="Calibri"/>
              </a:rPr>
              <a:t> </a:t>
            </a:r>
            <a:r>
              <a:rPr sz="1250" b="1" spc="-10" dirty="0">
                <a:latin typeface="Calibri"/>
                <a:cs typeface="Calibri"/>
              </a:rPr>
              <a:t>Practice</a:t>
            </a:r>
            <a:r>
              <a:rPr sz="1250" b="1" spc="-20" dirty="0">
                <a:latin typeface="Calibri"/>
                <a:cs typeface="Calibri"/>
              </a:rPr>
              <a:t> </a:t>
            </a:r>
            <a:r>
              <a:rPr sz="1250" b="1" spc="-10" dirty="0">
                <a:latin typeface="Calibri"/>
                <a:cs typeface="Calibri"/>
              </a:rPr>
              <a:t>Experience</a:t>
            </a:r>
            <a:r>
              <a:rPr sz="1250" b="1" spc="-15" dirty="0">
                <a:latin typeface="Calibri"/>
                <a:cs typeface="Calibri"/>
              </a:rPr>
              <a:t> </a:t>
            </a:r>
            <a:r>
              <a:rPr sz="1250" b="1" spc="-25" dirty="0">
                <a:latin typeface="Calibri"/>
                <a:cs typeface="Calibri"/>
              </a:rPr>
              <a:t>IV </a:t>
            </a:r>
            <a:r>
              <a:rPr sz="1250" b="1" dirty="0">
                <a:latin typeface="Calibri"/>
                <a:cs typeface="Calibri"/>
              </a:rPr>
              <a:t>(Hospital</a:t>
            </a:r>
            <a:r>
              <a:rPr sz="1250" b="1" spc="-20" dirty="0">
                <a:latin typeface="Calibri"/>
                <a:cs typeface="Calibri"/>
              </a:rPr>
              <a:t> </a:t>
            </a:r>
            <a:r>
              <a:rPr sz="1250" b="1" spc="-10" dirty="0">
                <a:latin typeface="Calibri"/>
                <a:cs typeface="Calibri"/>
              </a:rPr>
              <a:t>Pharmacy</a:t>
            </a:r>
            <a:r>
              <a:rPr sz="1250" b="1" spc="-40" dirty="0">
                <a:latin typeface="Calibri"/>
                <a:cs typeface="Calibri"/>
              </a:rPr>
              <a:t> </a:t>
            </a:r>
            <a:r>
              <a:rPr sz="1250" b="1" dirty="0">
                <a:latin typeface="Calibri"/>
                <a:cs typeface="Calibri"/>
              </a:rPr>
              <a:t>&amp;</a:t>
            </a:r>
            <a:r>
              <a:rPr sz="1250" b="1" spc="-15" dirty="0">
                <a:latin typeface="Calibri"/>
                <a:cs typeface="Calibri"/>
              </a:rPr>
              <a:t> </a:t>
            </a:r>
            <a:r>
              <a:rPr sz="1250" b="1" spc="-10" dirty="0">
                <a:latin typeface="Calibri"/>
                <a:cs typeface="Calibri"/>
              </a:rPr>
              <a:t>Management) </a:t>
            </a:r>
            <a:r>
              <a:rPr sz="1400" spc="-10" dirty="0">
                <a:latin typeface="Calibri"/>
                <a:cs typeface="Calibri"/>
              </a:rPr>
              <a:t>(PHA593</a:t>
            </a:r>
            <a:r>
              <a:rPr lang="en-US" sz="1400" spc="-10" dirty="0">
                <a:latin typeface="Calibri"/>
                <a:cs typeface="Calibri"/>
              </a:rPr>
              <a:t>/PHA601</a:t>
            </a:r>
            <a:r>
              <a:rPr sz="1400" spc="-10" dirty="0">
                <a:latin typeface="Calibri"/>
                <a:cs typeface="Calibri"/>
              </a:rPr>
              <a:t>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10000361" y="12881233"/>
            <a:ext cx="1548725" cy="3969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dirty="0">
                <a:latin typeface="Calibri"/>
                <a:cs typeface="Calibri"/>
              </a:rPr>
              <a:t>PHA380</a:t>
            </a:r>
            <a:r>
              <a:rPr lang="en-US" sz="1250" dirty="0">
                <a:latin typeface="Calibri"/>
                <a:cs typeface="Calibri"/>
              </a:rPr>
              <a:t>/PHA381</a:t>
            </a:r>
            <a:r>
              <a:rPr sz="1250" dirty="0">
                <a:latin typeface="Calibri"/>
                <a:cs typeface="Calibri"/>
              </a:rPr>
              <a:t>,</a:t>
            </a:r>
            <a:r>
              <a:rPr sz="1250" spc="-4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PHA476</a:t>
            </a:r>
            <a:endParaRPr sz="1250" dirty="0">
              <a:latin typeface="Calibri"/>
              <a:cs typeface="Calibri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12152448" y="12154354"/>
            <a:ext cx="2262505" cy="62042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99745" marR="5080" indent="-487680">
              <a:lnSpc>
                <a:spcPct val="99400"/>
              </a:lnSpc>
              <a:spcBef>
                <a:spcPts val="105"/>
              </a:spcBef>
            </a:pPr>
            <a:r>
              <a:rPr sz="1250" b="1" spc="-10" dirty="0">
                <a:latin typeface="Calibri"/>
                <a:cs typeface="Calibri"/>
              </a:rPr>
              <a:t>Professional Practice</a:t>
            </a:r>
            <a:r>
              <a:rPr sz="1250" b="1" spc="-15" dirty="0">
                <a:latin typeface="Calibri"/>
                <a:cs typeface="Calibri"/>
              </a:rPr>
              <a:t> </a:t>
            </a:r>
            <a:r>
              <a:rPr sz="1250" b="1" spc="-10" dirty="0">
                <a:latin typeface="Calibri"/>
                <a:cs typeface="Calibri"/>
              </a:rPr>
              <a:t>Experience </a:t>
            </a:r>
            <a:r>
              <a:rPr sz="1250" b="1" spc="-50" dirty="0">
                <a:latin typeface="Calibri"/>
                <a:cs typeface="Calibri"/>
              </a:rPr>
              <a:t>V </a:t>
            </a:r>
            <a:r>
              <a:rPr sz="1250" b="1" spc="-10" dirty="0">
                <a:latin typeface="Calibri"/>
                <a:cs typeface="Calibri"/>
              </a:rPr>
              <a:t>(Infectious disease)</a:t>
            </a:r>
            <a:endParaRPr lang="en-US" sz="1250" b="1" spc="-10" dirty="0">
              <a:latin typeface="Calibri"/>
              <a:cs typeface="Calibri"/>
            </a:endParaRPr>
          </a:p>
          <a:p>
            <a:pPr marL="499745" marR="5080" indent="-487680">
              <a:lnSpc>
                <a:spcPct val="99400"/>
              </a:lnSpc>
              <a:spcBef>
                <a:spcPts val="105"/>
              </a:spcBef>
            </a:pPr>
            <a:r>
              <a:rPr sz="1400" spc="-10" dirty="0">
                <a:latin typeface="Calibri"/>
                <a:cs typeface="Calibri"/>
              </a:rPr>
              <a:t>(PHA594</a:t>
            </a:r>
            <a:r>
              <a:rPr lang="en-US" sz="1400" spc="-10" dirty="0">
                <a:latin typeface="Calibri"/>
                <a:cs typeface="Calibri"/>
              </a:rPr>
              <a:t>/PHA602</a:t>
            </a:r>
            <a:r>
              <a:rPr sz="1400" spc="-10" dirty="0">
                <a:latin typeface="Calibri"/>
                <a:cs typeface="Calibri"/>
              </a:rPr>
              <a:t>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12678216" y="12846181"/>
            <a:ext cx="1496000" cy="3969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5" dirty="0">
                <a:latin typeface="Calibri"/>
                <a:cs typeface="Calibri"/>
              </a:rPr>
              <a:t> </a:t>
            </a:r>
            <a:r>
              <a:rPr sz="1250" dirty="0">
                <a:latin typeface="Calibri"/>
                <a:cs typeface="Calibri"/>
              </a:rPr>
              <a:t>PHA380</a:t>
            </a:r>
            <a:r>
              <a:rPr lang="en-US" sz="1250" dirty="0">
                <a:latin typeface="Calibri"/>
                <a:cs typeface="Calibri"/>
              </a:rPr>
              <a:t>/PHA381</a:t>
            </a:r>
            <a:r>
              <a:rPr sz="1250" dirty="0">
                <a:latin typeface="Calibri"/>
                <a:cs typeface="Calibri"/>
              </a:rPr>
              <a:t>,</a:t>
            </a:r>
            <a:r>
              <a:rPr sz="1250" spc="-4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PHA476</a:t>
            </a:r>
            <a:endParaRPr sz="1250" dirty="0">
              <a:latin typeface="Calibri"/>
              <a:cs typeface="Calibri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15124555" y="12381373"/>
            <a:ext cx="722630" cy="4902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0645">
              <a:lnSpc>
                <a:spcPts val="1830"/>
              </a:lnSpc>
              <a:spcBef>
                <a:spcPts val="95"/>
              </a:spcBef>
            </a:pPr>
            <a:r>
              <a:rPr sz="1550" b="1" dirty="0">
                <a:latin typeface="Calibri"/>
                <a:cs typeface="Calibri"/>
              </a:rPr>
              <a:t>Level </a:t>
            </a:r>
            <a:r>
              <a:rPr sz="1550" b="1" spc="-50" dirty="0">
                <a:latin typeface="Calibri"/>
                <a:cs typeface="Calibri"/>
              </a:rPr>
              <a:t>9</a:t>
            </a:r>
            <a:endParaRPr sz="1550">
              <a:latin typeface="Calibri"/>
              <a:cs typeface="Calibri"/>
            </a:endParaRPr>
          </a:p>
          <a:p>
            <a:pPr marL="12700">
              <a:lnSpc>
                <a:spcPts val="1830"/>
              </a:lnSpc>
            </a:pPr>
            <a:r>
              <a:rPr sz="1550" b="1" dirty="0">
                <a:latin typeface="Calibri"/>
                <a:cs typeface="Calibri"/>
              </a:rPr>
              <a:t>(16</a:t>
            </a:r>
            <a:r>
              <a:rPr sz="1550" b="1" spc="-10" dirty="0">
                <a:latin typeface="Calibri"/>
                <a:cs typeface="Calibri"/>
              </a:rPr>
              <a:t> C.H.)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1240758" y="8284684"/>
            <a:ext cx="366395" cy="3790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900"/>
              </a:lnSpc>
            </a:pPr>
            <a:r>
              <a:rPr sz="3900" b="1" spc="-37" baseline="-16025" dirty="0">
                <a:latin typeface="Calibri"/>
                <a:cs typeface="Calibri"/>
              </a:rPr>
              <a:t>3</a:t>
            </a:r>
            <a:r>
              <a:rPr sz="1700" b="1" spc="-25" dirty="0">
                <a:latin typeface="Calibri"/>
                <a:cs typeface="Calibri"/>
              </a:rPr>
              <a:t>rd</a:t>
            </a:r>
            <a:endParaRPr sz="1700">
              <a:latin typeface="Calibri"/>
              <a:cs typeface="Calibri"/>
            </a:endParaRPr>
          </a:p>
        </p:txBody>
      </p:sp>
      <p:pic>
        <p:nvPicPr>
          <p:cNvPr id="100" name="object 10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12189" y="9448560"/>
            <a:ext cx="15018614" cy="2290973"/>
          </a:xfrm>
          <a:prstGeom prst="rect">
            <a:avLst/>
          </a:prstGeom>
        </p:spPr>
      </p:pic>
      <p:sp>
        <p:nvSpPr>
          <p:cNvPr id="101" name="object 101"/>
          <p:cNvSpPr txBox="1"/>
          <p:nvPr/>
        </p:nvSpPr>
        <p:spPr>
          <a:xfrm>
            <a:off x="2236921" y="9677535"/>
            <a:ext cx="1218565" cy="447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545">
              <a:lnSpc>
                <a:spcPts val="1655"/>
              </a:lnSpc>
              <a:spcBef>
                <a:spcPts val="100"/>
              </a:spcBef>
            </a:pPr>
            <a:r>
              <a:rPr sz="1400" b="1" spc="-10" dirty="0">
                <a:latin typeface="Calibri"/>
                <a:cs typeface="Calibri"/>
              </a:rPr>
              <a:t>Therapeutics</a:t>
            </a:r>
            <a:r>
              <a:rPr sz="1400" b="1" spc="5" dirty="0">
                <a:latin typeface="Calibri"/>
                <a:cs typeface="Calibri"/>
              </a:rPr>
              <a:t> </a:t>
            </a:r>
            <a:r>
              <a:rPr sz="1400" b="1" spc="-25" dirty="0">
                <a:latin typeface="Calibri"/>
                <a:cs typeface="Calibri"/>
              </a:rPr>
              <a:t>III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ts val="1655"/>
              </a:lnSpc>
            </a:pPr>
            <a:r>
              <a:rPr sz="1400" dirty="0">
                <a:latin typeface="Calibri"/>
                <a:cs typeface="Calibri"/>
              </a:rPr>
              <a:t>(PHA476),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4311032" y="9669915"/>
            <a:ext cx="1215390" cy="45148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590">
              <a:lnSpc>
                <a:spcPts val="1675"/>
              </a:lnSpc>
              <a:spcBef>
                <a:spcPts val="100"/>
              </a:spcBef>
            </a:pPr>
            <a:r>
              <a:rPr sz="1400" b="1" dirty="0">
                <a:latin typeface="Calibri"/>
                <a:cs typeface="Calibri"/>
              </a:rPr>
              <a:t>College</a:t>
            </a:r>
            <a:r>
              <a:rPr sz="1400" b="1" spc="-5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Elective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ts val="1675"/>
              </a:lnSpc>
            </a:pPr>
            <a:r>
              <a:rPr sz="1400" dirty="0">
                <a:latin typeface="Calibri"/>
                <a:cs typeface="Calibri"/>
              </a:rPr>
              <a:t>(PHA4XX),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4371991" y="10304264"/>
            <a:ext cx="1184910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dirty="0">
                <a:latin typeface="Calibri"/>
                <a:cs typeface="Calibri"/>
              </a:rPr>
              <a:t>After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dirty="0">
                <a:latin typeface="Calibri"/>
                <a:cs typeface="Calibri"/>
              </a:rPr>
              <a:t>80</a:t>
            </a:r>
            <a:r>
              <a:rPr sz="1250" spc="-40" dirty="0">
                <a:latin typeface="Calibri"/>
                <a:cs typeface="Calibri"/>
              </a:rPr>
              <a:t> </a:t>
            </a:r>
            <a:r>
              <a:rPr sz="1250" spc="-20" dirty="0">
                <a:latin typeface="Calibri"/>
                <a:cs typeface="Calibri"/>
              </a:rPr>
              <a:t>hours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6124927" y="9564762"/>
            <a:ext cx="1722755" cy="9505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latin typeface="Calibri"/>
                <a:cs typeface="Calibri"/>
              </a:rPr>
              <a:t>Pharmacovigilance</a:t>
            </a:r>
            <a:r>
              <a:rPr sz="1400" b="1" spc="55" dirty="0">
                <a:latin typeface="Calibri"/>
                <a:cs typeface="Calibri"/>
              </a:rPr>
              <a:t> </a:t>
            </a:r>
            <a:r>
              <a:rPr sz="1400" b="1" spc="-25" dirty="0">
                <a:latin typeface="Calibri"/>
                <a:cs typeface="Calibri"/>
              </a:rPr>
              <a:t>and </a:t>
            </a:r>
            <a:r>
              <a:rPr sz="1400" b="1" spc="-10" dirty="0">
                <a:latin typeface="Calibri"/>
                <a:cs typeface="Calibri"/>
              </a:rPr>
              <a:t>Epidemiology </a:t>
            </a:r>
            <a:r>
              <a:rPr sz="1400" dirty="0">
                <a:latin typeface="Calibri"/>
                <a:cs typeface="Calibri"/>
              </a:rPr>
              <a:t>(PHA485),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  <a:p>
            <a:pPr marR="89535" algn="ctr">
              <a:lnSpc>
                <a:spcPct val="100000"/>
              </a:lnSpc>
              <a:spcBef>
                <a:spcPts val="74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PHA377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8101505" y="9604385"/>
            <a:ext cx="1866264" cy="925194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 marR="5080" algn="ctr">
              <a:lnSpc>
                <a:spcPts val="1639"/>
              </a:lnSpc>
              <a:spcBef>
                <a:spcPts val="190"/>
              </a:spcBef>
            </a:pPr>
            <a:r>
              <a:rPr sz="1400" b="1" spc="-10" dirty="0">
                <a:latin typeface="Calibri"/>
                <a:cs typeface="Calibri"/>
              </a:rPr>
              <a:t>Principles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and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Practice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b="1" spc="-25" dirty="0">
                <a:latin typeface="Calibri"/>
                <a:cs typeface="Calibri"/>
              </a:rPr>
              <a:t>of </a:t>
            </a:r>
            <a:r>
              <a:rPr sz="1400" b="1" spc="-10" dirty="0">
                <a:latin typeface="Calibri"/>
                <a:cs typeface="Calibri"/>
              </a:rPr>
              <a:t>Toxicology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ts val="1660"/>
              </a:lnSpc>
            </a:pPr>
            <a:r>
              <a:rPr sz="1400" dirty="0">
                <a:latin typeface="Calibri"/>
                <a:cs typeface="Calibri"/>
              </a:rPr>
              <a:t>(PHA442),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  <a:p>
            <a:pPr marL="33020" algn="ctr">
              <a:lnSpc>
                <a:spcPct val="100000"/>
              </a:lnSpc>
              <a:spcBef>
                <a:spcPts val="550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PHA333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10361794" y="9633340"/>
            <a:ext cx="1551305" cy="926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7625" marR="5080" algn="ctr">
              <a:lnSpc>
                <a:spcPct val="99600"/>
              </a:lnSpc>
              <a:spcBef>
                <a:spcPts val="110"/>
              </a:spcBef>
            </a:pPr>
            <a:r>
              <a:rPr sz="1400" b="1" spc="-10" dirty="0">
                <a:latin typeface="Calibri"/>
                <a:cs typeface="Calibri"/>
              </a:rPr>
              <a:t>Regulatory</a:t>
            </a:r>
            <a:r>
              <a:rPr sz="1400" b="1" spc="-1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Affairs</a:t>
            </a:r>
            <a:r>
              <a:rPr sz="1400" b="1" spc="-15" dirty="0">
                <a:latin typeface="Calibri"/>
                <a:cs typeface="Calibri"/>
              </a:rPr>
              <a:t> </a:t>
            </a:r>
            <a:r>
              <a:rPr sz="1400" b="1" spc="-25" dirty="0">
                <a:latin typeface="Calibri"/>
                <a:cs typeface="Calibri"/>
              </a:rPr>
              <a:t>in </a:t>
            </a:r>
            <a:r>
              <a:rPr sz="1400" b="1" spc="-10" dirty="0">
                <a:latin typeface="Calibri"/>
                <a:cs typeface="Calibri"/>
              </a:rPr>
              <a:t>Pharmacy</a:t>
            </a:r>
            <a:r>
              <a:rPr sz="1400" b="1" spc="50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(PHA470),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  <a:p>
            <a:pPr marR="68580" algn="ctr">
              <a:lnSpc>
                <a:spcPct val="100000"/>
              </a:lnSpc>
              <a:spcBef>
                <a:spcPts val="560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25" dirty="0">
                <a:latin typeface="Calibri"/>
                <a:cs typeface="Calibri"/>
              </a:rPr>
              <a:t> </a:t>
            </a:r>
            <a:r>
              <a:rPr sz="1250" dirty="0">
                <a:latin typeface="Calibri"/>
                <a:cs typeface="Calibri"/>
              </a:rPr>
              <a:t>PHA226</a:t>
            </a:r>
            <a:r>
              <a:rPr sz="1250" spc="-25" dirty="0">
                <a:latin typeface="Calibri"/>
                <a:cs typeface="Calibri"/>
              </a:rPr>
              <a:t> </a:t>
            </a:r>
            <a:r>
              <a:rPr sz="1250" dirty="0">
                <a:latin typeface="Calibri"/>
                <a:cs typeface="Calibri"/>
              </a:rPr>
              <a:t>&amp;</a:t>
            </a:r>
            <a:r>
              <a:rPr sz="1250" spc="-10" dirty="0">
                <a:latin typeface="Calibri"/>
                <a:cs typeface="Calibri"/>
              </a:rPr>
              <a:t> PHA301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15066644" y="9764401"/>
            <a:ext cx="722630" cy="4902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0645">
              <a:lnSpc>
                <a:spcPts val="1830"/>
              </a:lnSpc>
              <a:spcBef>
                <a:spcPts val="95"/>
              </a:spcBef>
            </a:pPr>
            <a:r>
              <a:rPr sz="1550" b="1" dirty="0">
                <a:latin typeface="Calibri"/>
                <a:cs typeface="Calibri"/>
              </a:rPr>
              <a:t>Level </a:t>
            </a:r>
            <a:r>
              <a:rPr sz="1550" b="1" spc="-50" dirty="0">
                <a:latin typeface="Calibri"/>
                <a:cs typeface="Calibri"/>
              </a:rPr>
              <a:t>7</a:t>
            </a:r>
            <a:endParaRPr sz="1550">
              <a:latin typeface="Calibri"/>
              <a:cs typeface="Calibri"/>
            </a:endParaRPr>
          </a:p>
          <a:p>
            <a:pPr marL="12700">
              <a:lnSpc>
                <a:spcPts val="1830"/>
              </a:lnSpc>
            </a:pPr>
            <a:r>
              <a:rPr sz="1550" b="1" dirty="0">
                <a:latin typeface="Calibri"/>
                <a:cs typeface="Calibri"/>
              </a:rPr>
              <a:t>(17</a:t>
            </a:r>
            <a:r>
              <a:rPr sz="1550" b="1" spc="-10" dirty="0">
                <a:latin typeface="Calibri"/>
                <a:cs typeface="Calibri"/>
              </a:rPr>
              <a:t> C.H.)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2470087" y="10313408"/>
            <a:ext cx="777875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PHA379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2105860" y="10685254"/>
            <a:ext cx="1779905" cy="94741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ctr">
              <a:lnSpc>
                <a:spcPct val="100699"/>
              </a:lnSpc>
              <a:spcBef>
                <a:spcPts val="90"/>
              </a:spcBef>
            </a:pPr>
            <a:r>
              <a:rPr sz="1400" b="1" spc="-10" dirty="0">
                <a:latin typeface="Calibri"/>
                <a:cs typeface="Calibri"/>
              </a:rPr>
              <a:t>Pharmacy</a:t>
            </a:r>
            <a:r>
              <a:rPr sz="1400" b="1" spc="-3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Management </a:t>
            </a:r>
            <a:r>
              <a:rPr sz="1400" b="1" dirty="0">
                <a:latin typeface="Calibri"/>
                <a:cs typeface="Calibri"/>
              </a:rPr>
              <a:t>and </a:t>
            </a:r>
            <a:r>
              <a:rPr sz="1400" b="1" spc="-10" dirty="0">
                <a:latin typeface="Calibri"/>
                <a:cs typeface="Calibri"/>
              </a:rPr>
              <a:t>Marketing </a:t>
            </a:r>
            <a:r>
              <a:rPr sz="1400" spc="-10" dirty="0">
                <a:latin typeface="Calibri"/>
                <a:cs typeface="Calibri"/>
              </a:rPr>
              <a:t>(PHA415),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 dirty="0">
              <a:latin typeface="Calibri"/>
              <a:cs typeface="Calibri"/>
            </a:endParaRPr>
          </a:p>
          <a:p>
            <a:pPr marL="3810" algn="ctr">
              <a:lnSpc>
                <a:spcPct val="100000"/>
              </a:lnSpc>
              <a:spcBef>
                <a:spcPts val="690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PHA470</a:t>
            </a:r>
            <a:endParaRPr sz="1250" dirty="0">
              <a:latin typeface="Calibri"/>
              <a:cs typeface="Calibri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4422282" y="10840699"/>
            <a:ext cx="1210945" cy="447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4135">
              <a:lnSpc>
                <a:spcPts val="1655"/>
              </a:lnSpc>
              <a:spcBef>
                <a:spcPts val="100"/>
              </a:spcBef>
            </a:pPr>
            <a:r>
              <a:rPr sz="1400" b="1" spc="-10" dirty="0">
                <a:latin typeface="Calibri"/>
                <a:cs typeface="Calibri"/>
              </a:rPr>
              <a:t>Chemotherapy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ts val="1655"/>
              </a:lnSpc>
            </a:pPr>
            <a:r>
              <a:rPr sz="1400" spc="-10" dirty="0">
                <a:latin typeface="Calibri"/>
                <a:cs typeface="Calibri"/>
              </a:rPr>
              <a:t>(PHA434),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8445920" y="10822411"/>
            <a:ext cx="1533525" cy="447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655"/>
              </a:lnSpc>
              <a:spcBef>
                <a:spcPts val="100"/>
              </a:spcBef>
            </a:pPr>
            <a:r>
              <a:rPr sz="1400" b="1" spc="-10" dirty="0">
                <a:latin typeface="Calibri"/>
                <a:cs typeface="Calibri"/>
              </a:rPr>
              <a:t>Pharmacoeconomics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ts val="1655"/>
              </a:lnSpc>
            </a:pPr>
            <a:r>
              <a:rPr sz="1400" spc="-10" dirty="0">
                <a:latin typeface="Calibri"/>
                <a:cs typeface="Calibri"/>
              </a:rPr>
              <a:t>(PHA466),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10585816" y="10805648"/>
            <a:ext cx="1449705" cy="447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655"/>
              </a:lnSpc>
              <a:spcBef>
                <a:spcPts val="100"/>
              </a:spcBef>
            </a:pPr>
            <a:r>
              <a:rPr sz="1400" b="1" spc="-10" dirty="0">
                <a:latin typeface="Calibri"/>
                <a:cs typeface="Calibri"/>
              </a:rPr>
              <a:t>Pharmacogenomics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ts val="1655"/>
              </a:lnSpc>
            </a:pPr>
            <a:r>
              <a:rPr sz="1400" spc="-10" dirty="0">
                <a:latin typeface="Calibri"/>
                <a:cs typeface="Calibri"/>
              </a:rPr>
              <a:t>(PHA478),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12780321" y="10840699"/>
            <a:ext cx="1281430" cy="447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55"/>
              </a:lnSpc>
              <a:spcBef>
                <a:spcPts val="100"/>
              </a:spcBef>
            </a:pPr>
            <a:r>
              <a:rPr sz="1400" b="1" dirty="0">
                <a:latin typeface="Calibri"/>
                <a:cs typeface="Calibri"/>
              </a:rPr>
              <a:t>Capstone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Project</a:t>
            </a:r>
            <a:endParaRPr sz="1400">
              <a:latin typeface="Calibri"/>
              <a:cs typeface="Calibri"/>
            </a:endParaRPr>
          </a:p>
          <a:p>
            <a:pPr marL="48895">
              <a:lnSpc>
                <a:spcPts val="1655"/>
              </a:lnSpc>
            </a:pPr>
            <a:r>
              <a:rPr sz="1400" spc="-10" dirty="0">
                <a:latin typeface="Calibri"/>
                <a:cs typeface="Calibri"/>
              </a:rPr>
              <a:t>(PHA452),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15083408" y="10685255"/>
            <a:ext cx="722630" cy="4914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0645">
              <a:lnSpc>
                <a:spcPts val="1835"/>
              </a:lnSpc>
              <a:spcBef>
                <a:spcPts val="95"/>
              </a:spcBef>
            </a:pPr>
            <a:r>
              <a:rPr sz="1550" b="1" dirty="0">
                <a:latin typeface="Calibri"/>
                <a:cs typeface="Calibri"/>
              </a:rPr>
              <a:t>Level </a:t>
            </a:r>
            <a:r>
              <a:rPr sz="1550" b="1" spc="-50" dirty="0">
                <a:latin typeface="Calibri"/>
                <a:cs typeface="Calibri"/>
              </a:rPr>
              <a:t>8</a:t>
            </a:r>
            <a:endParaRPr sz="1550">
              <a:latin typeface="Calibri"/>
              <a:cs typeface="Calibri"/>
            </a:endParaRPr>
          </a:p>
          <a:p>
            <a:pPr marL="12700">
              <a:lnSpc>
                <a:spcPts val="1835"/>
              </a:lnSpc>
            </a:pPr>
            <a:r>
              <a:rPr sz="1550" b="1" dirty="0">
                <a:latin typeface="Calibri"/>
                <a:cs typeface="Calibri"/>
              </a:rPr>
              <a:t>(17</a:t>
            </a:r>
            <a:r>
              <a:rPr sz="1550" b="1" spc="-10" dirty="0">
                <a:latin typeface="Calibri"/>
                <a:cs typeface="Calibri"/>
              </a:rPr>
              <a:t> C.H.)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4693546" y="11456379"/>
            <a:ext cx="777875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PHA333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8871106" y="11436567"/>
            <a:ext cx="777875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PHA377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10886037" y="11406089"/>
            <a:ext cx="777875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PHA333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12559347" y="11421328"/>
            <a:ext cx="1590040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5" dirty="0">
                <a:latin typeface="Calibri"/>
                <a:cs typeface="Calibri"/>
              </a:rPr>
              <a:t> </a:t>
            </a:r>
            <a:r>
              <a:rPr sz="1250" dirty="0">
                <a:latin typeface="Calibri"/>
                <a:cs typeface="Calibri"/>
              </a:rPr>
              <a:t>PHA377,</a:t>
            </a:r>
            <a:r>
              <a:rPr sz="1250" spc="-40" dirty="0">
                <a:latin typeface="Calibri"/>
                <a:cs typeface="Calibri"/>
              </a:rPr>
              <a:t> </a:t>
            </a:r>
            <a:r>
              <a:rPr sz="1250" spc="-20" dirty="0">
                <a:latin typeface="Calibri"/>
                <a:cs typeface="Calibri"/>
              </a:rPr>
              <a:t>Fourth</a:t>
            </a:r>
            <a:r>
              <a:rPr sz="1250" spc="-50" dirty="0">
                <a:latin typeface="Calibri"/>
                <a:cs typeface="Calibri"/>
              </a:rPr>
              <a:t> </a:t>
            </a:r>
            <a:r>
              <a:rPr sz="1250" spc="-20" dirty="0">
                <a:latin typeface="Calibri"/>
                <a:cs typeface="Calibri"/>
              </a:rPr>
              <a:t>year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6374857" y="10724877"/>
            <a:ext cx="1544955" cy="912494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2700" marR="5080" indent="635" algn="ctr">
              <a:lnSpc>
                <a:spcPct val="91100"/>
              </a:lnSpc>
              <a:spcBef>
                <a:spcPts val="250"/>
              </a:spcBef>
            </a:pPr>
            <a:r>
              <a:rPr sz="1400" b="1" dirty="0">
                <a:latin typeface="Calibri"/>
                <a:cs typeface="Calibri"/>
              </a:rPr>
              <a:t>Principles</a:t>
            </a:r>
            <a:r>
              <a:rPr sz="1400" b="1" spc="-65" dirty="0">
                <a:latin typeface="Calibri"/>
                <a:cs typeface="Calibri"/>
              </a:rPr>
              <a:t> </a:t>
            </a:r>
            <a:r>
              <a:rPr sz="1400" b="1" spc="-25" dirty="0">
                <a:latin typeface="Calibri"/>
                <a:cs typeface="Calibri"/>
              </a:rPr>
              <a:t>of </a:t>
            </a:r>
            <a:r>
              <a:rPr sz="1400" b="1" dirty="0">
                <a:latin typeface="Calibri"/>
                <a:cs typeface="Calibri"/>
              </a:rPr>
              <a:t>Pharmaceutical</a:t>
            </a:r>
            <a:r>
              <a:rPr sz="1400" b="1" spc="-65" dirty="0">
                <a:latin typeface="Calibri"/>
                <a:cs typeface="Calibri"/>
              </a:rPr>
              <a:t> </a:t>
            </a:r>
            <a:r>
              <a:rPr sz="1400" b="1" spc="-20" dirty="0">
                <a:latin typeface="Calibri"/>
                <a:cs typeface="Calibri"/>
              </a:rPr>
              <a:t>Care </a:t>
            </a:r>
            <a:r>
              <a:rPr sz="1400" spc="-10" dirty="0">
                <a:latin typeface="Calibri"/>
                <a:cs typeface="Calibri"/>
              </a:rPr>
              <a:t>(PHA417),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 dirty="0">
              <a:latin typeface="Calibri"/>
              <a:cs typeface="Calibri"/>
            </a:endParaRPr>
          </a:p>
          <a:p>
            <a:pPr marR="10160" algn="ctr">
              <a:lnSpc>
                <a:spcPct val="100000"/>
              </a:lnSpc>
              <a:spcBef>
                <a:spcPts val="740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PHA476</a:t>
            </a:r>
            <a:endParaRPr sz="1250" dirty="0">
              <a:latin typeface="Calibri"/>
              <a:cs typeface="Calibri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1177894" y="12064124"/>
            <a:ext cx="450850" cy="106045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575"/>
              </a:lnSpc>
            </a:pPr>
            <a:r>
              <a:rPr sz="3900" b="1" baseline="-16025" dirty="0">
                <a:latin typeface="Calibri"/>
                <a:cs typeface="Calibri"/>
              </a:rPr>
              <a:t>5</a:t>
            </a:r>
            <a:r>
              <a:rPr sz="1700" b="1" dirty="0">
                <a:latin typeface="Calibri"/>
                <a:cs typeface="Calibri"/>
              </a:rPr>
              <a:t>th</a:t>
            </a:r>
            <a:r>
              <a:rPr sz="1700" b="1" spc="204" dirty="0">
                <a:latin typeface="Calibri"/>
                <a:cs typeface="Calibri"/>
              </a:rPr>
              <a:t> </a:t>
            </a:r>
            <a:r>
              <a:rPr sz="2600" b="1" spc="-20" dirty="0">
                <a:latin typeface="Calibri"/>
                <a:cs typeface="Calibri"/>
              </a:rPr>
              <a:t>Year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12538011" y="9645532"/>
            <a:ext cx="1668780" cy="4362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560"/>
              </a:lnSpc>
              <a:spcBef>
                <a:spcPts val="95"/>
              </a:spcBef>
            </a:pPr>
            <a:r>
              <a:rPr sz="1300" b="1" dirty="0">
                <a:latin typeface="Calibri"/>
                <a:cs typeface="Calibri"/>
              </a:rPr>
              <a:t>University</a:t>
            </a:r>
            <a:r>
              <a:rPr sz="1300" b="1" spc="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Requirement</a:t>
            </a:r>
            <a:endParaRPr sz="1300">
              <a:latin typeface="Calibri"/>
              <a:cs typeface="Calibri"/>
            </a:endParaRPr>
          </a:p>
          <a:p>
            <a:pPr algn="ctr">
              <a:lnSpc>
                <a:spcPts val="1680"/>
              </a:lnSpc>
            </a:pPr>
            <a:r>
              <a:rPr sz="140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1054921" y="9845792"/>
            <a:ext cx="597599" cy="1218427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575"/>
              </a:lnSpc>
            </a:pPr>
            <a:r>
              <a:rPr lang="en-US" sz="2600" b="1" spc="-25" dirty="0">
                <a:latin typeface="Calibri"/>
                <a:cs typeface="Calibri"/>
              </a:rPr>
              <a:t>4</a:t>
            </a:r>
            <a:r>
              <a:rPr lang="en-US" sz="2600" b="1" spc="-25" baseline="30000" dirty="0">
                <a:latin typeface="Calibri"/>
                <a:cs typeface="Calibri"/>
              </a:rPr>
              <a:t>th</a:t>
            </a:r>
            <a:r>
              <a:rPr lang="en-US" sz="2600" b="1" spc="-25" dirty="0">
                <a:latin typeface="Calibri"/>
                <a:cs typeface="Calibri"/>
              </a:rPr>
              <a:t> </a:t>
            </a:r>
            <a:r>
              <a:rPr sz="2600" b="1" spc="-25" dirty="0">
                <a:latin typeface="Calibri"/>
                <a:cs typeface="Calibri"/>
              </a:rPr>
              <a:t>Year</a:t>
            </a:r>
            <a:endParaRPr sz="2600" dirty="0">
              <a:latin typeface="Calibri"/>
              <a:cs typeface="Calibri"/>
            </a:endParaRPr>
          </a:p>
          <a:p>
            <a:pPr marL="137160">
              <a:lnSpc>
                <a:spcPct val="100000"/>
              </a:lnSpc>
              <a:spcBef>
                <a:spcPts val="209"/>
              </a:spcBef>
            </a:pPr>
            <a:r>
              <a:rPr sz="1550" b="1" dirty="0">
                <a:latin typeface="Calibri"/>
                <a:cs typeface="Calibri"/>
              </a:rPr>
              <a:t>(34</a:t>
            </a:r>
            <a:r>
              <a:rPr sz="1550" b="1" spc="-10" dirty="0">
                <a:latin typeface="Calibri"/>
                <a:cs typeface="Calibri"/>
              </a:rPr>
              <a:t> C.H.)</a:t>
            </a:r>
            <a:endParaRPr sz="1550" dirty="0">
              <a:latin typeface="Calibri"/>
              <a:cs typeface="Calibri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1156559" y="7603159"/>
            <a:ext cx="356235" cy="62611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575"/>
              </a:lnSpc>
            </a:pPr>
            <a:r>
              <a:rPr sz="2600" b="1" spc="-30" dirty="0">
                <a:latin typeface="Calibri"/>
                <a:cs typeface="Calibri"/>
              </a:rPr>
              <a:t>Year</a:t>
            </a:r>
            <a:endParaRPr sz="2600">
              <a:latin typeface="Calibri"/>
              <a:cs typeface="Calibri"/>
            </a:endParaRPr>
          </a:p>
        </p:txBody>
      </p:sp>
      <p:pic>
        <p:nvPicPr>
          <p:cNvPr id="124" name="object 12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62350" y="962000"/>
            <a:ext cx="15786880" cy="3344224"/>
          </a:xfrm>
          <a:prstGeom prst="rect">
            <a:avLst/>
          </a:prstGeom>
        </p:spPr>
      </p:pic>
      <p:sp>
        <p:nvSpPr>
          <p:cNvPr id="125" name="object 125"/>
          <p:cNvSpPr txBox="1"/>
          <p:nvPr/>
        </p:nvSpPr>
        <p:spPr>
          <a:xfrm>
            <a:off x="4934332" y="1111678"/>
            <a:ext cx="1866900" cy="603250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12700" marR="5080" algn="ctr">
              <a:lnSpc>
                <a:spcPts val="1430"/>
              </a:lnSpc>
              <a:spcBef>
                <a:spcPts val="360"/>
              </a:spcBef>
            </a:pPr>
            <a:r>
              <a:rPr sz="1400" b="1" dirty="0">
                <a:latin typeface="Calibri"/>
                <a:cs typeface="Calibri"/>
              </a:rPr>
              <a:t>Communication</a:t>
            </a:r>
            <a:r>
              <a:rPr sz="1400" b="1" spc="-6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Skills</a:t>
            </a:r>
            <a:r>
              <a:rPr sz="1400" b="1" spc="-55" dirty="0">
                <a:latin typeface="Calibri"/>
                <a:cs typeface="Calibri"/>
              </a:rPr>
              <a:t> </a:t>
            </a:r>
            <a:r>
              <a:rPr sz="1400" b="1" spc="-25" dirty="0">
                <a:latin typeface="Calibri"/>
                <a:cs typeface="Calibri"/>
              </a:rPr>
              <a:t>for </a:t>
            </a:r>
            <a:r>
              <a:rPr sz="1400" b="1" spc="-10" dirty="0">
                <a:latin typeface="Calibri"/>
                <a:cs typeface="Calibri"/>
              </a:rPr>
              <a:t>Interprofessional </a:t>
            </a:r>
            <a:r>
              <a:rPr sz="1400" b="1" dirty="0">
                <a:latin typeface="Calibri"/>
                <a:cs typeface="Calibri"/>
              </a:rPr>
              <a:t>Practice</a:t>
            </a:r>
            <a:r>
              <a:rPr sz="1400" b="1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(PHA10</a:t>
            </a:r>
            <a:r>
              <a:rPr lang="en-US" sz="1400" spc="-10" dirty="0">
                <a:latin typeface="Calibri"/>
                <a:cs typeface="Calibri"/>
              </a:rPr>
              <a:t>3</a:t>
            </a:r>
            <a:r>
              <a:rPr sz="1400" spc="-10" dirty="0">
                <a:latin typeface="Calibri"/>
                <a:cs typeface="Calibri"/>
              </a:rPr>
              <a:t>),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lang="en-US" sz="1400" spc="-25" dirty="0">
                <a:latin typeface="Calibri"/>
                <a:cs typeface="Calibri"/>
              </a:rPr>
              <a:t>2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7229799" y="1143681"/>
            <a:ext cx="1764664" cy="6642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664"/>
              </a:lnSpc>
              <a:spcBef>
                <a:spcPts val="105"/>
              </a:spcBef>
            </a:pPr>
            <a:r>
              <a:rPr sz="1400" b="1" spc="-10" dirty="0">
                <a:latin typeface="Calibri"/>
                <a:cs typeface="Calibri"/>
              </a:rPr>
              <a:t>Pharmaceutical</a:t>
            </a:r>
            <a:r>
              <a:rPr sz="1400" b="1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Organic</a:t>
            </a:r>
            <a:endParaRPr sz="1400">
              <a:latin typeface="Calibri"/>
              <a:cs typeface="Calibri"/>
            </a:endParaRPr>
          </a:p>
          <a:p>
            <a:pPr marL="7620" algn="ctr">
              <a:lnSpc>
                <a:spcPts val="1664"/>
              </a:lnSpc>
            </a:pPr>
            <a:r>
              <a:rPr sz="1400" b="1" spc="-10" dirty="0">
                <a:latin typeface="Calibri"/>
                <a:cs typeface="Calibri"/>
              </a:rPr>
              <a:t>Chemistry </a:t>
            </a:r>
            <a:r>
              <a:rPr sz="1400" b="1" spc="-50" dirty="0">
                <a:latin typeface="Calibri"/>
                <a:cs typeface="Calibri"/>
              </a:rPr>
              <a:t>I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sz="1400" spc="-10" dirty="0">
                <a:latin typeface="Calibri"/>
                <a:cs typeface="Calibri"/>
              </a:rPr>
              <a:t>(PHA110),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11571820" y="1176005"/>
            <a:ext cx="1740535" cy="677107"/>
          </a:xfrm>
          <a:prstGeom prst="rect">
            <a:avLst/>
          </a:prstGeom>
        </p:spPr>
        <p:txBody>
          <a:bodyPr vert="horz" wrap="square" lIns="0" tIns="45719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59"/>
              </a:spcBef>
            </a:pPr>
            <a:r>
              <a:rPr sz="1300" b="1" dirty="0">
                <a:latin typeface="Calibri"/>
                <a:cs typeface="Calibri"/>
              </a:rPr>
              <a:t>General</a:t>
            </a:r>
            <a:r>
              <a:rPr sz="1300" b="1" spc="-50" dirty="0">
                <a:latin typeface="Calibri"/>
                <a:cs typeface="Calibri"/>
              </a:rPr>
              <a:t> </a:t>
            </a:r>
            <a:r>
              <a:rPr sz="1300" b="1" dirty="0">
                <a:latin typeface="Calibri"/>
                <a:cs typeface="Calibri"/>
              </a:rPr>
              <a:t>Biology</a:t>
            </a:r>
            <a:r>
              <a:rPr sz="1300" b="1" spc="-3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(BIO111)</a:t>
            </a:r>
            <a:endParaRPr sz="13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35"/>
              </a:spcBef>
            </a:pPr>
            <a:r>
              <a:rPr sz="140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C.H.</a:t>
            </a:r>
            <a:endParaRPr lang="en-US" sz="1400" spc="-2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35"/>
              </a:spcBef>
            </a:pPr>
            <a:r>
              <a:rPr lang="en-US" sz="1400" b="1" spc="-20" dirty="0">
                <a:latin typeface="Calibri"/>
                <a:cs typeface="Calibri"/>
              </a:rPr>
              <a:t>B</a:t>
            </a:r>
            <a:r>
              <a:rPr lang="en-AE" sz="1400" b="1" spc="-20" dirty="0">
                <a:latin typeface="Calibri"/>
                <a:cs typeface="Calibri"/>
              </a:rPr>
              <a:t>BS</a:t>
            </a:r>
            <a:endParaRPr sz="1400" b="1" dirty="0">
              <a:latin typeface="Calibri"/>
              <a:cs typeface="Calibri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9273235" y="1142157"/>
            <a:ext cx="1810195" cy="668003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065" marR="5080" algn="ctr">
              <a:lnSpc>
                <a:spcPct val="99000"/>
              </a:lnSpc>
              <a:spcBef>
                <a:spcPts val="120"/>
              </a:spcBef>
            </a:pPr>
            <a:r>
              <a:rPr sz="1400" b="1" spc="-10" dirty="0">
                <a:latin typeface="Calibri"/>
                <a:cs typeface="Calibri"/>
              </a:rPr>
              <a:t>Anatomy </a:t>
            </a:r>
            <a:r>
              <a:rPr sz="1400" b="1" dirty="0">
                <a:latin typeface="Calibri"/>
                <a:cs typeface="Calibri"/>
              </a:rPr>
              <a:t>&amp;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Physiology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b="1" spc="-50" dirty="0">
                <a:latin typeface="Calibri"/>
                <a:cs typeface="Calibri"/>
              </a:rPr>
              <a:t>I </a:t>
            </a:r>
            <a:r>
              <a:rPr sz="1400" spc="-10" dirty="0">
                <a:latin typeface="Calibri"/>
                <a:cs typeface="Calibri"/>
              </a:rPr>
              <a:t>(</a:t>
            </a:r>
            <a:r>
              <a:rPr lang="en-US" sz="1400" spc="-10" dirty="0">
                <a:latin typeface="Calibri"/>
                <a:cs typeface="Calibri"/>
              </a:rPr>
              <a:t>ANP111</a:t>
            </a:r>
            <a:r>
              <a:rPr sz="1400" spc="-10" dirty="0">
                <a:latin typeface="Calibri"/>
                <a:cs typeface="Calibri"/>
              </a:rPr>
              <a:t>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</a:t>
            </a:r>
            <a:r>
              <a:rPr sz="1400" spc="-20" dirty="0">
                <a:latin typeface="Calibri"/>
                <a:cs typeface="Calibri"/>
              </a:rPr>
              <a:t>C.H.</a:t>
            </a:r>
            <a:r>
              <a:rPr lang="en-US" sz="1400" spc="-20" dirty="0">
                <a:latin typeface="Calibri"/>
                <a:cs typeface="Calibri"/>
              </a:rPr>
              <a:t> </a:t>
            </a:r>
          </a:p>
          <a:p>
            <a:pPr marL="12065" marR="5080" algn="ctr">
              <a:lnSpc>
                <a:spcPct val="99000"/>
              </a:lnSpc>
              <a:spcBef>
                <a:spcPts val="120"/>
              </a:spcBef>
            </a:pPr>
            <a:r>
              <a:rPr lang="en-US" sz="1400" b="1" spc="-20" dirty="0">
                <a:latin typeface="Calibri"/>
                <a:cs typeface="Calibri"/>
              </a:rPr>
              <a:t>BBS</a:t>
            </a:r>
            <a:endParaRPr sz="1400" b="1" dirty="0">
              <a:latin typeface="Calibri"/>
              <a:cs typeface="Calibri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18360178" y="1278349"/>
            <a:ext cx="722630" cy="4914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0645">
              <a:lnSpc>
                <a:spcPts val="1835"/>
              </a:lnSpc>
              <a:spcBef>
                <a:spcPts val="95"/>
              </a:spcBef>
            </a:pPr>
            <a:r>
              <a:rPr sz="1550" b="1" dirty="0">
                <a:latin typeface="Calibri"/>
                <a:cs typeface="Calibri"/>
              </a:rPr>
              <a:t>Level </a:t>
            </a:r>
            <a:r>
              <a:rPr sz="1550" b="1" spc="-50" dirty="0">
                <a:latin typeface="Calibri"/>
                <a:cs typeface="Calibri"/>
              </a:rPr>
              <a:t>1</a:t>
            </a:r>
            <a:endParaRPr sz="1550" dirty="0">
              <a:latin typeface="Calibri"/>
              <a:cs typeface="Calibri"/>
            </a:endParaRPr>
          </a:p>
          <a:p>
            <a:pPr marL="12700">
              <a:lnSpc>
                <a:spcPts val="1835"/>
              </a:lnSpc>
            </a:pPr>
            <a:r>
              <a:rPr sz="1550" b="1" dirty="0">
                <a:latin typeface="Calibri"/>
                <a:cs typeface="Calibri"/>
              </a:rPr>
              <a:t>(1</a:t>
            </a:r>
            <a:r>
              <a:rPr lang="en-US" sz="1550" b="1" dirty="0">
                <a:latin typeface="Calibri"/>
                <a:cs typeface="Calibri"/>
              </a:rPr>
              <a:t>7</a:t>
            </a:r>
            <a:r>
              <a:rPr sz="1550" b="1" spc="-10" dirty="0">
                <a:latin typeface="Calibri"/>
                <a:cs typeface="Calibri"/>
              </a:rPr>
              <a:t> C.H.)</a:t>
            </a:r>
            <a:endParaRPr sz="1550" dirty="0">
              <a:latin typeface="Calibri"/>
              <a:cs typeface="Calibri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7374576" y="2003754"/>
            <a:ext cx="1501140" cy="9290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175" algn="ctr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latin typeface="Calibri"/>
                <a:cs typeface="Calibri"/>
              </a:rPr>
              <a:t>Pharmaceutical Organic</a:t>
            </a:r>
            <a:r>
              <a:rPr sz="1400" b="1" spc="-1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Chemistry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b="1" spc="-25" dirty="0">
                <a:latin typeface="Calibri"/>
                <a:cs typeface="Calibri"/>
              </a:rPr>
              <a:t>II </a:t>
            </a:r>
            <a:r>
              <a:rPr sz="1400" spc="-10" dirty="0">
                <a:latin typeface="Calibri"/>
                <a:cs typeface="Calibri"/>
              </a:rPr>
              <a:t>(PHA113),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  <a:p>
            <a:pPr marR="45720" algn="ctr">
              <a:lnSpc>
                <a:spcPct val="100000"/>
              </a:lnSpc>
              <a:spcBef>
                <a:spcPts val="570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2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PHA110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9185940" y="2060141"/>
            <a:ext cx="2042446" cy="89127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algn="ctr">
              <a:lnSpc>
                <a:spcPct val="99600"/>
              </a:lnSpc>
              <a:spcBef>
                <a:spcPts val="110"/>
              </a:spcBef>
            </a:pPr>
            <a:r>
              <a:rPr sz="1400" b="1" spc="-10" dirty="0">
                <a:latin typeface="Calibri"/>
                <a:cs typeface="Calibri"/>
              </a:rPr>
              <a:t>Introductory</a:t>
            </a:r>
            <a:r>
              <a:rPr sz="1400" b="1" spc="20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Pharmacy Practice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Experiences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spc="-50" dirty="0">
                <a:latin typeface="Calibri"/>
                <a:cs typeface="Calibri"/>
              </a:rPr>
              <a:t>I </a:t>
            </a:r>
            <a:r>
              <a:rPr sz="1400" spc="-10" dirty="0">
                <a:latin typeface="Calibri"/>
                <a:cs typeface="Calibri"/>
              </a:rPr>
              <a:t>(PHA150</a:t>
            </a:r>
            <a:r>
              <a:rPr lang="en-US" sz="1400" spc="-10" dirty="0">
                <a:latin typeface="Calibri"/>
                <a:cs typeface="Calibri"/>
              </a:rPr>
              <a:t>/PHA151</a:t>
            </a:r>
            <a:r>
              <a:rPr sz="1400" spc="-10" dirty="0">
                <a:latin typeface="Calibri"/>
                <a:cs typeface="Calibri"/>
              </a:rPr>
              <a:t>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 dirty="0">
              <a:latin typeface="Calibri"/>
              <a:cs typeface="Calibri"/>
            </a:endParaRPr>
          </a:p>
          <a:p>
            <a:pPr marR="116205" algn="ctr">
              <a:lnSpc>
                <a:spcPct val="100000"/>
              </a:lnSpc>
              <a:spcBef>
                <a:spcPts val="270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PHA10</a:t>
            </a:r>
            <a:r>
              <a:rPr lang="en-US" sz="1250" spc="-10" dirty="0">
                <a:latin typeface="Calibri"/>
                <a:cs typeface="Calibri"/>
              </a:rPr>
              <a:t>3</a:t>
            </a:r>
            <a:endParaRPr sz="1250" dirty="0">
              <a:latin typeface="Calibri"/>
              <a:cs typeface="Calibri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11646493" y="2047949"/>
            <a:ext cx="1640205" cy="91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latin typeface="Calibri"/>
                <a:cs typeface="Calibri"/>
              </a:rPr>
              <a:t>Anatomy </a:t>
            </a:r>
            <a:r>
              <a:rPr sz="1400" b="1" dirty="0">
                <a:latin typeface="Calibri"/>
                <a:cs typeface="Calibri"/>
              </a:rPr>
              <a:t>&amp;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Physiology</a:t>
            </a:r>
            <a:r>
              <a:rPr sz="1400" b="1" spc="-30" dirty="0">
                <a:latin typeface="Calibri"/>
                <a:cs typeface="Calibri"/>
              </a:rPr>
              <a:t> </a:t>
            </a:r>
            <a:r>
              <a:rPr sz="1400" b="1" spc="-25" dirty="0">
                <a:latin typeface="Calibri"/>
                <a:cs typeface="Calibri"/>
              </a:rPr>
              <a:t>II </a:t>
            </a:r>
            <a:r>
              <a:rPr sz="1400" spc="-10" dirty="0">
                <a:latin typeface="Calibri"/>
                <a:cs typeface="Calibri"/>
              </a:rPr>
              <a:t>(</a:t>
            </a:r>
            <a:r>
              <a:rPr lang="en-US" sz="1400" spc="-10" dirty="0">
                <a:latin typeface="Calibri"/>
                <a:cs typeface="Calibri"/>
              </a:rPr>
              <a:t>ANP112</a:t>
            </a:r>
            <a:r>
              <a:rPr sz="1400" spc="-10" dirty="0">
                <a:latin typeface="Calibri"/>
                <a:cs typeface="Calibri"/>
              </a:rPr>
              <a:t>),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</a:t>
            </a:r>
            <a:r>
              <a:rPr sz="1400" spc="-20" dirty="0">
                <a:latin typeface="Calibri"/>
                <a:cs typeface="Calibri"/>
              </a:rPr>
              <a:t>C.H.</a:t>
            </a:r>
            <a:r>
              <a:rPr lang="en-US" sz="1400" spc="-20" dirty="0">
                <a:latin typeface="Calibri"/>
                <a:cs typeface="Calibri"/>
              </a:rPr>
              <a:t> </a:t>
            </a:r>
            <a:r>
              <a:rPr lang="en-US" sz="1400" b="1" spc="-20" dirty="0">
                <a:latin typeface="Calibri"/>
                <a:cs typeface="Calibri"/>
              </a:rPr>
              <a:t>BBS</a:t>
            </a:r>
            <a:endParaRPr sz="1400" b="1" dirty="0">
              <a:latin typeface="Calibri"/>
              <a:cs typeface="Calibri"/>
            </a:endParaRPr>
          </a:p>
          <a:p>
            <a:pPr marR="29845" algn="ctr">
              <a:lnSpc>
                <a:spcPct val="100000"/>
              </a:lnSpc>
              <a:spcBef>
                <a:spcPts val="47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20" dirty="0">
                <a:latin typeface="Calibri"/>
                <a:cs typeface="Calibri"/>
              </a:rPr>
              <a:t> </a:t>
            </a:r>
            <a:r>
              <a:rPr lang="en-US" sz="1250" spc="-10" dirty="0">
                <a:latin typeface="Calibri"/>
                <a:cs typeface="Calibri"/>
              </a:rPr>
              <a:t>ANP111</a:t>
            </a:r>
            <a:endParaRPr sz="1250" dirty="0">
              <a:latin typeface="Calibri"/>
              <a:cs typeface="Calibri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14122931" y="2075381"/>
            <a:ext cx="1375259" cy="6597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820">
              <a:lnSpc>
                <a:spcPts val="1655"/>
              </a:lnSpc>
              <a:spcBef>
                <a:spcPts val="100"/>
              </a:spcBef>
            </a:pPr>
            <a:r>
              <a:rPr sz="1400" b="1" spc="-10" dirty="0">
                <a:latin typeface="Calibri"/>
                <a:cs typeface="Calibri"/>
              </a:rPr>
              <a:t>Biochemistry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ts val="1655"/>
              </a:lnSpc>
            </a:pPr>
            <a:r>
              <a:rPr sz="1400" spc="-10" dirty="0">
                <a:latin typeface="Calibri"/>
                <a:cs typeface="Calibri"/>
              </a:rPr>
              <a:t>(</a:t>
            </a:r>
            <a:r>
              <a:rPr lang="en-US" sz="1400" spc="-10" dirty="0">
                <a:latin typeface="Calibri"/>
                <a:cs typeface="Calibri"/>
              </a:rPr>
              <a:t>BCM112</a:t>
            </a:r>
            <a:r>
              <a:rPr sz="1400" spc="-10" dirty="0">
                <a:latin typeface="Calibri"/>
                <a:cs typeface="Calibri"/>
              </a:rPr>
              <a:t>), </a:t>
            </a:r>
            <a:r>
              <a:rPr lang="en-US" sz="1400" spc="-10" dirty="0">
                <a:latin typeface="Calibri"/>
                <a:cs typeface="Calibri"/>
              </a:rPr>
              <a:t>3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lang="en-US" sz="1400" spc="-20" dirty="0">
              <a:latin typeface="Calibri"/>
              <a:cs typeface="Calibri"/>
            </a:endParaRPr>
          </a:p>
          <a:p>
            <a:pPr marL="12700" algn="ctr">
              <a:lnSpc>
                <a:spcPts val="1655"/>
              </a:lnSpc>
            </a:pPr>
            <a:r>
              <a:rPr lang="en-US" sz="1400" b="1" spc="-20" dirty="0">
                <a:latin typeface="Calibri"/>
                <a:cs typeface="Calibri"/>
              </a:rPr>
              <a:t>B</a:t>
            </a:r>
            <a:r>
              <a:rPr lang="en-AE" sz="1400" b="1" spc="-20" dirty="0">
                <a:latin typeface="Calibri"/>
                <a:cs typeface="Calibri"/>
              </a:rPr>
              <a:t>BS</a:t>
            </a:r>
            <a:endParaRPr sz="1400" b="1" dirty="0">
              <a:latin typeface="Calibri"/>
              <a:cs typeface="Calibri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18401326" y="2200345"/>
            <a:ext cx="722630" cy="4902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0645">
              <a:lnSpc>
                <a:spcPts val="1830"/>
              </a:lnSpc>
              <a:spcBef>
                <a:spcPts val="95"/>
              </a:spcBef>
            </a:pPr>
            <a:r>
              <a:rPr sz="1550" b="1" dirty="0">
                <a:latin typeface="Calibri"/>
                <a:cs typeface="Calibri"/>
              </a:rPr>
              <a:t>Level </a:t>
            </a:r>
            <a:r>
              <a:rPr sz="1550" b="1" spc="-50" dirty="0">
                <a:latin typeface="Calibri"/>
                <a:cs typeface="Calibri"/>
              </a:rPr>
              <a:t>2</a:t>
            </a:r>
            <a:endParaRPr sz="1550" dirty="0">
              <a:latin typeface="Calibri"/>
              <a:cs typeface="Calibri"/>
            </a:endParaRPr>
          </a:p>
          <a:p>
            <a:pPr marL="12700">
              <a:lnSpc>
                <a:spcPts val="1830"/>
              </a:lnSpc>
            </a:pPr>
            <a:r>
              <a:rPr sz="1550" b="1" dirty="0">
                <a:latin typeface="Calibri"/>
                <a:cs typeface="Calibri"/>
              </a:rPr>
              <a:t>(1</a:t>
            </a:r>
            <a:r>
              <a:rPr lang="en-US" sz="1550" b="1" dirty="0">
                <a:latin typeface="Calibri"/>
                <a:cs typeface="Calibri"/>
              </a:rPr>
              <a:t>7</a:t>
            </a:r>
            <a:r>
              <a:rPr sz="1550" b="1" spc="-10" dirty="0">
                <a:latin typeface="Calibri"/>
                <a:cs typeface="Calibri"/>
              </a:rPr>
              <a:t> C.H.)</a:t>
            </a:r>
            <a:endParaRPr sz="1550" dirty="0">
              <a:latin typeface="Calibri"/>
              <a:cs typeface="Calibri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14286376" y="2771831"/>
            <a:ext cx="777875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dirty="0">
                <a:latin typeface="Calibri"/>
                <a:cs typeface="Calibri"/>
              </a:rPr>
              <a:t>PR:</a:t>
            </a:r>
            <a:r>
              <a:rPr sz="1250" spc="-30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PHA110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18399802" y="3149773"/>
            <a:ext cx="704850" cy="49022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56515" marR="5080" indent="-44450">
              <a:lnSpc>
                <a:spcPts val="1800"/>
              </a:lnSpc>
              <a:spcBef>
                <a:spcPts val="204"/>
              </a:spcBef>
            </a:pPr>
            <a:r>
              <a:rPr sz="1550" b="1" spc="-25" dirty="0">
                <a:latin typeface="Calibri"/>
                <a:cs typeface="Calibri"/>
              </a:rPr>
              <a:t>Summer </a:t>
            </a:r>
            <a:r>
              <a:rPr sz="1550" b="1" dirty="0">
                <a:latin typeface="Calibri"/>
                <a:cs typeface="Calibri"/>
              </a:rPr>
              <a:t>(6</a:t>
            </a:r>
            <a:r>
              <a:rPr sz="1550" b="1" spc="-15" dirty="0">
                <a:latin typeface="Calibri"/>
                <a:cs typeface="Calibri"/>
              </a:rPr>
              <a:t> </a:t>
            </a:r>
            <a:r>
              <a:rPr sz="1550" b="1" spc="-10" dirty="0">
                <a:latin typeface="Calibri"/>
                <a:cs typeface="Calibri"/>
              </a:rPr>
              <a:t>C.H.)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4556390" y="3934614"/>
            <a:ext cx="26396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Calibri"/>
                <a:cs typeface="Calibri"/>
              </a:rPr>
              <a:t>PR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=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Prerequisite;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C.H.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=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Credit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Hour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8622700" y="3917850"/>
            <a:ext cx="63004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libri"/>
                <a:cs typeface="Calibri"/>
              </a:rPr>
              <a:t>The</a:t>
            </a:r>
            <a:r>
              <a:rPr sz="1400" spc="-7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student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can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take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summer</a:t>
            </a:r>
            <a:r>
              <a:rPr sz="1400" spc="-6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courses</a:t>
            </a:r>
            <a:r>
              <a:rPr sz="1400" spc="-6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-6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any</a:t>
            </a:r>
            <a:r>
              <a:rPr sz="1400" spc="-6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summer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semester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upon</a:t>
            </a:r>
            <a:r>
              <a:rPr sz="1400" spc="-6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advisor’s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approval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1174846" y="5188950"/>
            <a:ext cx="450850" cy="11036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575"/>
              </a:lnSpc>
            </a:pPr>
            <a:r>
              <a:rPr sz="3900" b="1" baseline="-16025" dirty="0">
                <a:latin typeface="Calibri"/>
                <a:cs typeface="Calibri"/>
              </a:rPr>
              <a:t>2</a:t>
            </a:r>
            <a:r>
              <a:rPr sz="1700" b="1" dirty="0">
                <a:latin typeface="Calibri"/>
                <a:cs typeface="Calibri"/>
              </a:rPr>
              <a:t>nd</a:t>
            </a:r>
            <a:r>
              <a:rPr sz="1700" b="1" spc="215" dirty="0">
                <a:latin typeface="Calibri"/>
                <a:cs typeface="Calibri"/>
              </a:rPr>
              <a:t> </a:t>
            </a:r>
            <a:r>
              <a:rPr sz="2600" b="1" spc="-25" dirty="0">
                <a:latin typeface="Calibri"/>
                <a:cs typeface="Calibri"/>
              </a:rPr>
              <a:t>Year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16116653" y="2050997"/>
            <a:ext cx="1668780" cy="4362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560"/>
              </a:lnSpc>
              <a:spcBef>
                <a:spcPts val="95"/>
              </a:spcBef>
            </a:pPr>
            <a:r>
              <a:rPr sz="1300" b="1" dirty="0">
                <a:latin typeface="Calibri"/>
                <a:cs typeface="Calibri"/>
              </a:rPr>
              <a:t>University</a:t>
            </a:r>
            <a:r>
              <a:rPr sz="1300" b="1" spc="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Requirement</a:t>
            </a:r>
            <a:endParaRPr sz="1300">
              <a:latin typeface="Calibri"/>
              <a:cs typeface="Calibri"/>
            </a:endParaRPr>
          </a:p>
          <a:p>
            <a:pPr algn="ctr">
              <a:lnSpc>
                <a:spcPts val="1680"/>
              </a:lnSpc>
            </a:pPr>
            <a:r>
              <a:rPr sz="140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4922141" y="2087572"/>
            <a:ext cx="1953260" cy="428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530"/>
              </a:lnSpc>
              <a:spcBef>
                <a:spcPts val="95"/>
              </a:spcBef>
            </a:pPr>
            <a:r>
              <a:rPr sz="1300" b="1" spc="-10" dirty="0">
                <a:latin typeface="Calibri"/>
                <a:cs typeface="Calibri"/>
              </a:rPr>
              <a:t>Pharmaceutical</a:t>
            </a:r>
            <a:r>
              <a:rPr sz="1300" b="1" spc="3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Calculations</a:t>
            </a:r>
            <a:endParaRPr sz="1300">
              <a:latin typeface="Calibri"/>
              <a:cs typeface="Calibri"/>
            </a:endParaRPr>
          </a:p>
          <a:p>
            <a:pPr marL="4445" algn="ctr">
              <a:lnSpc>
                <a:spcPts val="1650"/>
              </a:lnSpc>
            </a:pPr>
            <a:r>
              <a:rPr sz="1300" spc="-10" dirty="0">
                <a:latin typeface="Calibri"/>
                <a:cs typeface="Calibri"/>
              </a:rPr>
              <a:t>(PHA116),</a:t>
            </a:r>
            <a:r>
              <a:rPr sz="13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 </a:t>
            </a:r>
            <a:r>
              <a:rPr sz="1400" spc="-20" dirty="0">
                <a:latin typeface="Calibri"/>
                <a:cs typeface="Calibri"/>
              </a:rPr>
              <a:t>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5519534" y="2701729"/>
            <a:ext cx="763270" cy="20454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spc="-30" dirty="0">
                <a:latin typeface="Calibri"/>
                <a:cs typeface="Calibri"/>
              </a:rPr>
              <a:t>PR:</a:t>
            </a:r>
            <a:r>
              <a:rPr sz="1250" spc="-25" dirty="0">
                <a:latin typeface="Calibri"/>
                <a:cs typeface="Calibri"/>
              </a:rPr>
              <a:t> </a:t>
            </a:r>
            <a:r>
              <a:rPr sz="1250" spc="-10" dirty="0">
                <a:latin typeface="Calibri"/>
                <a:cs typeface="Calibri"/>
              </a:rPr>
              <a:t>PHA10</a:t>
            </a:r>
            <a:r>
              <a:rPr lang="en-US" sz="1250" spc="-10" dirty="0">
                <a:latin typeface="Calibri"/>
                <a:cs typeface="Calibri"/>
              </a:rPr>
              <a:t>3</a:t>
            </a:r>
            <a:endParaRPr sz="1250" dirty="0">
              <a:latin typeface="Calibri"/>
              <a:cs typeface="Calibri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3720116" y="1706317"/>
            <a:ext cx="450850" cy="10287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575"/>
              </a:lnSpc>
            </a:pPr>
            <a:r>
              <a:rPr sz="3900" b="1" baseline="-16025" dirty="0">
                <a:latin typeface="Calibri"/>
                <a:cs typeface="Calibri"/>
              </a:rPr>
              <a:t>1</a:t>
            </a:r>
            <a:r>
              <a:rPr sz="1700" b="1" dirty="0">
                <a:latin typeface="Calibri"/>
                <a:cs typeface="Calibri"/>
              </a:rPr>
              <a:t>st</a:t>
            </a:r>
            <a:r>
              <a:rPr sz="1700" b="1" spc="190" dirty="0">
                <a:latin typeface="Calibri"/>
                <a:cs typeface="Calibri"/>
              </a:rPr>
              <a:t> </a:t>
            </a:r>
            <a:r>
              <a:rPr sz="2600" b="1" spc="-25" dirty="0">
                <a:latin typeface="Calibri"/>
                <a:cs typeface="Calibri"/>
              </a:rPr>
              <a:t>Year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4084343" y="1872344"/>
            <a:ext cx="222250" cy="7226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570"/>
              </a:lnSpc>
            </a:pPr>
            <a:r>
              <a:rPr sz="1550" b="1" dirty="0">
                <a:latin typeface="Calibri"/>
                <a:cs typeface="Calibri"/>
              </a:rPr>
              <a:t>(40</a:t>
            </a:r>
            <a:r>
              <a:rPr sz="1550" b="1" spc="-10" dirty="0">
                <a:latin typeface="Calibri"/>
                <a:cs typeface="Calibri"/>
              </a:rPr>
              <a:t> C.H.)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12367328" y="3283882"/>
            <a:ext cx="1668780" cy="4362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560"/>
              </a:lnSpc>
              <a:spcBef>
                <a:spcPts val="95"/>
              </a:spcBef>
            </a:pPr>
            <a:r>
              <a:rPr sz="1300" b="1" dirty="0">
                <a:latin typeface="Calibri"/>
                <a:cs typeface="Calibri"/>
              </a:rPr>
              <a:t>University</a:t>
            </a:r>
            <a:r>
              <a:rPr sz="1300" b="1" spc="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Requirement</a:t>
            </a:r>
            <a:endParaRPr sz="1300">
              <a:latin typeface="Calibri"/>
              <a:cs typeface="Calibri"/>
            </a:endParaRPr>
          </a:p>
          <a:p>
            <a:pPr algn="ctr">
              <a:lnSpc>
                <a:spcPts val="1680"/>
              </a:lnSpc>
            </a:pPr>
            <a:r>
              <a:rPr sz="140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9505074" y="3293026"/>
            <a:ext cx="1668780" cy="437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300" b="1" dirty="0">
                <a:latin typeface="Calibri"/>
                <a:cs typeface="Calibri"/>
              </a:rPr>
              <a:t>University</a:t>
            </a:r>
            <a:r>
              <a:rPr sz="1300" b="1" spc="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Requirement</a:t>
            </a:r>
            <a:endParaRPr sz="13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13882144" y="1105887"/>
            <a:ext cx="1772920" cy="78162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300" b="1" dirty="0">
                <a:latin typeface="Calibri"/>
                <a:cs typeface="Calibri"/>
              </a:rPr>
              <a:t>Advanced</a:t>
            </a:r>
            <a:r>
              <a:rPr sz="1300" b="1" spc="-50" dirty="0">
                <a:latin typeface="Calibri"/>
                <a:cs typeface="Calibri"/>
              </a:rPr>
              <a:t> </a:t>
            </a:r>
            <a:r>
              <a:rPr sz="1300" b="1" dirty="0">
                <a:latin typeface="Calibri"/>
                <a:cs typeface="Calibri"/>
              </a:rPr>
              <a:t>English</a:t>
            </a:r>
            <a:r>
              <a:rPr sz="1300" b="1" spc="-5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Writing</a:t>
            </a:r>
            <a:endParaRPr sz="13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5"/>
              </a:spcBef>
            </a:pPr>
            <a:r>
              <a:rPr sz="1300" spc="-10" dirty="0">
                <a:latin typeface="Calibri"/>
                <a:cs typeface="Calibri"/>
              </a:rPr>
              <a:t>(ENG104)</a:t>
            </a:r>
            <a:endParaRPr sz="1300" dirty="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  <a:spcBef>
                <a:spcPts val="30"/>
              </a:spcBef>
            </a:pPr>
            <a:r>
              <a:rPr sz="1200" b="1" dirty="0">
                <a:latin typeface="Calibri"/>
                <a:cs typeface="Calibri"/>
              </a:rPr>
              <a:t>(University</a:t>
            </a:r>
            <a:r>
              <a:rPr sz="1200" b="1" spc="-45" dirty="0">
                <a:latin typeface="Calibri"/>
                <a:cs typeface="Calibri"/>
              </a:rPr>
              <a:t> </a:t>
            </a:r>
            <a:r>
              <a:rPr sz="1200" b="1" spc="-10" dirty="0">
                <a:latin typeface="Calibri"/>
                <a:cs typeface="Calibri"/>
              </a:rPr>
              <a:t>Requirement)</a:t>
            </a:r>
            <a:endParaRPr sz="12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5"/>
              </a:spcBef>
            </a:pPr>
            <a:r>
              <a:rPr sz="1200" dirty="0">
                <a:latin typeface="Calibri"/>
                <a:cs typeface="Calibri"/>
              </a:rPr>
              <a:t>3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C.H.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1520786" y="7830144"/>
            <a:ext cx="222250" cy="67500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570"/>
              </a:lnSpc>
            </a:pPr>
            <a:r>
              <a:rPr sz="1550" b="1" spc="-10" dirty="0">
                <a:latin typeface="Calibri"/>
                <a:cs typeface="Calibri"/>
              </a:rPr>
              <a:t>(35C.H.)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16305624" y="1218660"/>
            <a:ext cx="1303020" cy="4362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560"/>
              </a:lnSpc>
              <a:spcBef>
                <a:spcPts val="95"/>
              </a:spcBef>
            </a:pPr>
            <a:r>
              <a:rPr sz="1300" b="1" dirty="0">
                <a:latin typeface="Calibri"/>
                <a:cs typeface="Calibri"/>
              </a:rPr>
              <a:t>University</a:t>
            </a:r>
            <a:r>
              <a:rPr sz="1300" b="1" spc="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Elective</a:t>
            </a:r>
            <a:endParaRPr sz="1300">
              <a:latin typeface="Calibri"/>
              <a:cs typeface="Calibri"/>
            </a:endParaRPr>
          </a:p>
          <a:p>
            <a:pPr algn="ctr">
              <a:lnSpc>
                <a:spcPts val="1680"/>
              </a:lnSpc>
            </a:pPr>
            <a:r>
              <a:rPr sz="140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1540597" y="5390028"/>
            <a:ext cx="222250" cy="7226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570"/>
              </a:lnSpc>
            </a:pPr>
            <a:r>
              <a:rPr sz="1550" b="1" dirty="0">
                <a:latin typeface="Calibri"/>
                <a:cs typeface="Calibri"/>
              </a:rPr>
              <a:t>(35</a:t>
            </a:r>
            <a:r>
              <a:rPr sz="1550" b="1" spc="-10" dirty="0">
                <a:latin typeface="Calibri"/>
                <a:cs typeface="Calibri"/>
              </a:rPr>
              <a:t> C.H.)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1543645" y="12245391"/>
            <a:ext cx="222250" cy="7226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570"/>
              </a:lnSpc>
            </a:pPr>
            <a:r>
              <a:rPr sz="1550" b="1" dirty="0">
                <a:latin typeface="Calibri"/>
                <a:cs typeface="Calibri"/>
              </a:rPr>
              <a:t>(16</a:t>
            </a:r>
            <a:r>
              <a:rPr sz="1550" b="1" spc="-10" dirty="0">
                <a:latin typeface="Calibri"/>
                <a:cs typeface="Calibri"/>
              </a:rPr>
              <a:t> C.H.)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8580029" y="7222433"/>
            <a:ext cx="1668780" cy="4362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560"/>
              </a:lnSpc>
              <a:spcBef>
                <a:spcPts val="95"/>
              </a:spcBef>
            </a:pPr>
            <a:r>
              <a:rPr sz="1300" b="1" dirty="0">
                <a:latin typeface="Calibri"/>
                <a:cs typeface="Calibri"/>
              </a:rPr>
              <a:t>University</a:t>
            </a:r>
            <a:r>
              <a:rPr sz="1300" b="1" spc="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Requirement</a:t>
            </a:r>
            <a:endParaRPr sz="1300">
              <a:latin typeface="Calibri"/>
              <a:cs typeface="Calibri"/>
            </a:endParaRPr>
          </a:p>
          <a:p>
            <a:pPr algn="ctr">
              <a:lnSpc>
                <a:spcPts val="1680"/>
              </a:lnSpc>
            </a:pPr>
            <a:r>
              <a:rPr sz="140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10617820" y="7214813"/>
            <a:ext cx="1845945" cy="63754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065" marR="5080" algn="ctr">
              <a:lnSpc>
                <a:spcPct val="101499"/>
              </a:lnSpc>
              <a:spcBef>
                <a:spcPts val="70"/>
              </a:spcBef>
            </a:pPr>
            <a:r>
              <a:rPr sz="1300" b="1" dirty="0">
                <a:latin typeface="Calibri"/>
                <a:cs typeface="Calibri"/>
              </a:rPr>
              <a:t>Research</a:t>
            </a:r>
            <a:r>
              <a:rPr sz="1300" b="1" spc="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Methodology</a:t>
            </a:r>
            <a:r>
              <a:rPr sz="1300" b="1" spc="-5" dirty="0">
                <a:latin typeface="Calibri"/>
                <a:cs typeface="Calibri"/>
              </a:rPr>
              <a:t> </a:t>
            </a:r>
            <a:r>
              <a:rPr sz="1300" b="1" spc="-25" dirty="0">
                <a:latin typeface="Calibri"/>
                <a:cs typeface="Calibri"/>
              </a:rPr>
              <a:t>for </a:t>
            </a:r>
            <a:r>
              <a:rPr sz="1300" b="1" dirty="0">
                <a:latin typeface="Calibri"/>
                <a:cs typeface="Calibri"/>
              </a:rPr>
              <a:t>Pharmacy</a:t>
            </a:r>
            <a:r>
              <a:rPr sz="1300" b="1" spc="-5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(PHA306)</a:t>
            </a:r>
            <a:endParaRPr sz="1300">
              <a:latin typeface="Calibri"/>
              <a:cs typeface="Calibri"/>
            </a:endParaRPr>
          </a:p>
          <a:p>
            <a:pPr algn="ctr">
              <a:lnSpc>
                <a:spcPts val="1675"/>
              </a:lnSpc>
            </a:pPr>
            <a:r>
              <a:rPr sz="1400" dirty="0">
                <a:latin typeface="Calibri"/>
                <a:cs typeface="Calibri"/>
              </a:rPr>
              <a:t>3</a:t>
            </a:r>
            <a:r>
              <a:rPr sz="1400" spc="-20" dirty="0">
                <a:latin typeface="Calibri"/>
                <a:cs typeface="Calibri"/>
              </a:rPr>
              <a:t> C.H.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6" name="object 75">
            <a:extLst>
              <a:ext uri="{FF2B5EF4-FFF2-40B4-BE49-F238E27FC236}">
                <a16:creationId xmlns:a16="http://schemas.microsoft.com/office/drawing/2014/main" id="{14DB4708-45A6-479B-A3E3-71D562722CF1}"/>
              </a:ext>
            </a:extLst>
          </p:cNvPr>
          <p:cNvSpPr/>
          <p:nvPr/>
        </p:nvSpPr>
        <p:spPr>
          <a:xfrm>
            <a:off x="6370267" y="11456379"/>
            <a:ext cx="1651635" cy="186135"/>
          </a:xfrm>
          <a:custGeom>
            <a:avLst/>
            <a:gdLst/>
            <a:ahLst/>
            <a:cxnLst/>
            <a:rect l="l" t="t" r="r" b="b"/>
            <a:pathLst>
              <a:path w="1651635" h="215900">
                <a:moveTo>
                  <a:pt x="-122" y="35920"/>
                </a:moveTo>
                <a:lnTo>
                  <a:pt x="2798" y="21938"/>
                </a:lnTo>
                <a:lnTo>
                  <a:pt x="10418" y="10521"/>
                </a:lnTo>
                <a:lnTo>
                  <a:pt x="21848" y="2837"/>
                </a:lnTo>
                <a:lnTo>
                  <a:pt x="35817" y="18"/>
                </a:lnTo>
                <a:lnTo>
                  <a:pt x="1615403" y="18"/>
                </a:lnTo>
                <a:lnTo>
                  <a:pt x="1629373" y="2837"/>
                </a:lnTo>
                <a:lnTo>
                  <a:pt x="1640803" y="10521"/>
                </a:lnTo>
                <a:lnTo>
                  <a:pt x="1648422" y="21938"/>
                </a:lnTo>
                <a:lnTo>
                  <a:pt x="1651343" y="35920"/>
                </a:lnTo>
                <a:lnTo>
                  <a:pt x="1651343" y="179515"/>
                </a:lnTo>
                <a:lnTo>
                  <a:pt x="1648422" y="193498"/>
                </a:lnTo>
                <a:lnTo>
                  <a:pt x="1640803" y="204902"/>
                </a:lnTo>
                <a:lnTo>
                  <a:pt x="1629373" y="212585"/>
                </a:lnTo>
                <a:lnTo>
                  <a:pt x="1615403" y="215417"/>
                </a:lnTo>
                <a:lnTo>
                  <a:pt x="35817" y="215417"/>
                </a:lnTo>
                <a:lnTo>
                  <a:pt x="21848" y="212585"/>
                </a:lnTo>
                <a:lnTo>
                  <a:pt x="10418" y="204902"/>
                </a:lnTo>
                <a:lnTo>
                  <a:pt x="2798" y="193498"/>
                </a:lnTo>
                <a:lnTo>
                  <a:pt x="-122" y="179515"/>
                </a:lnTo>
                <a:lnTo>
                  <a:pt x="-122" y="35920"/>
                </a:lnTo>
                <a:close/>
              </a:path>
            </a:pathLst>
          </a:custGeom>
          <a:ln w="4785">
            <a:solidFill>
              <a:srgbClr val="006E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84107c4-e320-484b-bd35-300269b7c73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E230710B94D74D859B9C03C6DB3722" ma:contentTypeVersion="19" ma:contentTypeDescription="Create a new document." ma:contentTypeScope="" ma:versionID="b7c1f112df94d8922b1ef18ca651e5d2">
  <xsd:schema xmlns:xsd="http://www.w3.org/2001/XMLSchema" xmlns:xs="http://www.w3.org/2001/XMLSchema" xmlns:p="http://schemas.microsoft.com/office/2006/metadata/properties" xmlns:ns3="a84107c4-e320-484b-bd35-300269b7c735" xmlns:ns4="bd15b016-6dc2-41e6-b8b5-3860e18db364" targetNamespace="http://schemas.microsoft.com/office/2006/metadata/properties" ma:root="true" ma:fieldsID="2228f3d522df8c919f35d0e71ade32ad" ns3:_="" ns4:_="">
    <xsd:import namespace="a84107c4-e320-484b-bd35-300269b7c735"/>
    <xsd:import namespace="bd15b016-6dc2-41e6-b8b5-3860e18db36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4107c4-e320-484b-bd35-300269b7c7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15b016-6dc2-41e6-b8b5-3860e18db36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DB553D3-B780-46B0-B9E1-ED84ECB03310}">
  <ds:schemaRefs>
    <ds:schemaRef ds:uri="http://schemas.microsoft.com/office/2006/documentManagement/types"/>
    <ds:schemaRef ds:uri="http://www.w3.org/XML/1998/namespace"/>
    <ds:schemaRef ds:uri="bd15b016-6dc2-41e6-b8b5-3860e18db364"/>
    <ds:schemaRef ds:uri="http://schemas.microsoft.com/office/2006/metadata/properties"/>
    <ds:schemaRef ds:uri="http://purl.org/dc/dcmitype/"/>
    <ds:schemaRef ds:uri="http://purl.org/dc/terms/"/>
    <ds:schemaRef ds:uri="http://purl.org/dc/elements/1.1/"/>
    <ds:schemaRef ds:uri="a84107c4-e320-484b-bd35-300269b7c735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4D491B8F-2B87-4673-B400-81125E1BD1A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2A60EE7-E9A4-4B8A-840E-805967596E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4107c4-e320-484b-bd35-300269b7c735"/>
    <ds:schemaRef ds:uri="bd15b016-6dc2-41e6-b8b5-3860e18db3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933</TotalTime>
  <Words>1128</Words>
  <Application>Microsoft Office PowerPoint</Application>
  <PresentationFormat>Custom</PresentationFormat>
  <Paragraphs>192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Study Plan Flowchart for BPharm Degree (2026-1)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Akram Ashames</dc:creator>
  <cp:lastModifiedBy>Dr. Richie Rashmin Bhandare</cp:lastModifiedBy>
  <cp:revision>16</cp:revision>
  <dcterms:created xsi:type="dcterms:W3CDTF">2026-05-15T10:05:37Z</dcterms:created>
  <dcterms:modified xsi:type="dcterms:W3CDTF">2026-06-17T08:22:39Z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2025-05-28T00:00:00Z</vt:filetime>
  </property>
  <property fmtid="{D5CDD505-2E9C-101B-9397-08002B2CF9AE}" pid="4" name="Creator">
    <vt:lpwstr>Microsoft® Word 2019</vt:lpwstr>
  </property>
  <property fmtid="{D5CDD505-2E9C-101B-9397-08002B2CF9AE}" pid="5" name="LastSaved">
    <vt:filetime>2026-05-15T00:00:00Z</vt:filetime>
  </property>
  <property fmtid="{D5CDD505-2E9C-101B-9397-08002B2CF9AE}" pid="6" name="Producer">
    <vt:lpwstr>Microsoft® Word 2019</vt:lpwstr>
  </property>
  <property fmtid="{D5CDD505-2E9C-101B-9397-08002B2CF9AE}" pid="7" name="ContentTypeId">
    <vt:lpwstr>0x0101001BE230710B94D74D859B9C03C6DB3722</vt:lpwstr>
  </property>
</Properties>
</file>